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0A_CBB3A0F7.xml" ContentType="application/vnd.ms-powerpoint.comments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5" r:id="rId2"/>
    <p:sldId id="260" r:id="rId3"/>
    <p:sldId id="269" r:id="rId4"/>
    <p:sldId id="261" r:id="rId5"/>
    <p:sldId id="267" r:id="rId6"/>
    <p:sldId id="270" r:id="rId7"/>
    <p:sldId id="289" r:id="rId8"/>
    <p:sldId id="291" r:id="rId9"/>
    <p:sldId id="293" r:id="rId10"/>
    <p:sldId id="294" r:id="rId11"/>
    <p:sldId id="296" r:id="rId12"/>
    <p:sldId id="297" r:id="rId13"/>
    <p:sldId id="290" r:id="rId14"/>
    <p:sldId id="299" r:id="rId15"/>
    <p:sldId id="301" r:id="rId16"/>
    <p:sldId id="302" r:id="rId17"/>
    <p:sldId id="265" r:id="rId18"/>
    <p:sldId id="266" r:id="rId19"/>
    <p:sldId id="268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839A79-88C5-C446-5741-57E0AB346C54}" name="Ann Gass" initials="AG" userId="S::anng@hacanet.org::27f0c03e-8ab2-4790-99eb-8b5466f135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5"/>
    <a:srgbClr val="FF5E2C"/>
    <a:srgbClr val="F9F3D9"/>
    <a:srgbClr val="03AECD"/>
    <a:srgbClr val="C94317"/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097" autoAdjust="0"/>
  </p:normalViewPr>
  <p:slideViewPr>
    <p:cSldViewPr snapToGrid="0">
      <p:cViewPr>
        <p:scale>
          <a:sx n="77" d="100"/>
          <a:sy n="77" d="100"/>
        </p:scale>
        <p:origin x="91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A_CBB3A0F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5BFCDF-9CD6-406F-979A-00E70E012DA8}" authorId="{43839A79-88C5-C446-5741-57E0AB346C54}" created="2025-01-27T13:44:15.6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17546999" sldId="266"/>
      <ac:spMk id="3" creationId="{00000000-0000-0000-0000-000000000000}"/>
      <ac:txMk cp="40">
        <ac:context len="88" hash="365943465"/>
      </ac:txMk>
    </ac:txMkLst>
    <p188:pos x="7103717" y="1469979"/>
    <p188:txBody>
      <a:bodyPr/>
      <a:lstStyle/>
      <a:p>
        <a:r>
          <a:rPr lang="en-US"/>
          <a:t>Add QR code to this screen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2C4716-19DF-4598-BBD6-C6B6AADEB1E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E428D9-EE02-47F7-9335-57A79F391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(Sylvia, Tiffany or Amanda)</a:t>
            </a:r>
          </a:p>
          <a:p>
            <a:endParaRPr lang="en-US" dirty="0"/>
          </a:p>
          <a:p>
            <a:r>
              <a:rPr lang="en-US" i="1" dirty="0"/>
              <a:t>Here are the question from last meeting. Let’s acknowledge them when they come up throughout the presentation.</a:t>
            </a:r>
          </a:p>
          <a:p>
            <a:endParaRPr lang="en-US" i="1" dirty="0"/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EFE428D9-EE02-47F7-9335-57A79F3912B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573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8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Matt, </a:t>
            </a:r>
            <a:r>
              <a:rPr lang="en-US" i="1" dirty="0"/>
              <a:t>may want someone from HACA to talk about partnership with Mainspring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6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12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Tiffany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42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Tiffany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Tiffany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52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 – Subject to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46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 or Sylvia – </a:t>
            </a:r>
            <a:r>
              <a:rPr lang="en-US" i="1" dirty="0"/>
              <a:t>No need to dwell on this slide.  I just left it in as an acknowledgement of where we’re starting from.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 or Sylvia - Santa Rita site plan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0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Tiffany or Sylvia – </a:t>
            </a:r>
            <a:r>
              <a:rPr lang="en-US" i="1" dirty="0"/>
              <a:t>No need to dwell on the timeline. Again, I just left it in as an acknowledgement of what we’ve done so far.  This might be a good place to acknowledge their questions and feedback from the last meeting and let them know we’ll point out answers as we go through the presentation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Now working on full application for 9% tax credits – almost $20M in funding!  Turn it over to Matt.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3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Matt, </a:t>
            </a:r>
            <a:r>
              <a:rPr lang="en-US" i="1" dirty="0"/>
              <a:t>although someone from HACA or Carleton may need to address timing of phase 2 </a:t>
            </a:r>
            <a:r>
              <a:rPr lang="en-US" dirty="0"/>
              <a:t>– we want to do them at the same time but funding may not allow it.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4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1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2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28D9-EE02-47F7-9335-57A79F3912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6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7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8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0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D8D93-47D0-440E-BE39-E8DA1C1E879D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6D918-7C51-4172-A109-F02586D67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A_CBB3A0F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mailto:AdelanteSantaRita@hacanet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mailto:AdelanteSantaRita@hacanet.or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17763"/>
            <a:ext cx="9144000" cy="2387600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RESIDENT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97438"/>
            <a:ext cx="9144000" cy="1655762"/>
          </a:xfrm>
        </p:spPr>
        <p:txBody>
          <a:bodyPr/>
          <a:lstStyle/>
          <a:p>
            <a:r>
              <a:rPr lang="en-US" dirty="0"/>
              <a:t>January 30, 2025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6" y="1479546"/>
            <a:ext cx="7458075" cy="1825633"/>
          </a:xfrm>
          <a:prstGeom prst="rect">
            <a:avLst/>
          </a:prstGeom>
        </p:spPr>
      </p:pic>
      <p:grpSp>
        <p:nvGrpSpPr>
          <p:cNvPr id="151" name="Group 150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86" name="Group 85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87" name="Donut 86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Donut 87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/>
              <p:cNvCxnSpPr>
                <a:stCxn id="87" idx="2"/>
                <a:endCxn id="87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92" name="Donut 9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Donut 9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5" name="Straight Connector 94"/>
              <p:cNvCxnSpPr>
                <a:stCxn id="92" idx="2"/>
                <a:endCxn id="9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97" name="Donut 9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Donut 9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/>
              <p:cNvCxnSpPr>
                <a:stCxn id="97" idx="2"/>
                <a:endCxn id="9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02" name="Donut 10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Donut 10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/>
              <p:cNvCxnSpPr>
                <a:stCxn id="102" idx="2"/>
                <a:endCxn id="10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07" name="Donut 10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Donut 10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" name="Straight Connector 109"/>
              <p:cNvCxnSpPr>
                <a:stCxn id="107" idx="2"/>
                <a:endCxn id="10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12" name="Donut 11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Donut 11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5" name="Straight Connector 114"/>
              <p:cNvCxnSpPr>
                <a:stCxn id="112" idx="2"/>
                <a:endCxn id="11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17" name="Donut 11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Donut 11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0" name="Straight Connector 119"/>
              <p:cNvCxnSpPr>
                <a:stCxn id="117" idx="2"/>
                <a:endCxn id="11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22" name="Donut 12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Donut 12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5" name="Straight Connector 124"/>
              <p:cNvCxnSpPr>
                <a:stCxn id="122" idx="2"/>
                <a:endCxn id="12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27" name="Donut 12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Donut 12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" name="Straight Connector 129"/>
              <p:cNvCxnSpPr>
                <a:stCxn id="127" idx="2"/>
                <a:endCxn id="12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32" name="Donut 13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Donut 13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5" name="Straight Connector 134"/>
              <p:cNvCxnSpPr>
                <a:stCxn id="132" idx="2"/>
                <a:endCxn id="13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37" name="Donut 13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Donut 13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0" name="Straight Connector 139"/>
              <p:cNvCxnSpPr>
                <a:stCxn id="137" idx="2"/>
                <a:endCxn id="13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42" name="Donut 14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Donut 14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Oval 14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5" name="Straight Connector 144"/>
              <p:cNvCxnSpPr>
                <a:stCxn id="142" idx="2"/>
                <a:endCxn id="14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47" name="Donut 14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Donut 14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Oval 14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0" name="Straight Connector 149"/>
              <p:cNvCxnSpPr>
                <a:stCxn id="147" idx="2"/>
                <a:endCxn id="14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3" name="Google Shape;46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21472" y="5995668"/>
            <a:ext cx="716750" cy="71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76" y="5492815"/>
            <a:ext cx="1170633" cy="10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A8389-CE28-D752-E042-CA278A71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0077E802-25AE-161C-5CEB-9E72A5C61A64}"/>
              </a:ext>
            </a:extLst>
          </p:cNvPr>
          <p:cNvSpPr/>
          <p:nvPr/>
        </p:nvSpPr>
        <p:spPr>
          <a:xfrm>
            <a:off x="-380999" y="1553363"/>
            <a:ext cx="12573000" cy="529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0FB68-44BF-96CD-F1F7-356E135C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A201D8B-B195-8989-52A9-4C732CD1AA9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8CC7DFD-5831-5451-D151-D0465999D825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70F90DA5-1065-231E-29F6-CE505B7C342E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1D71CB96-DBFA-D034-D822-87FE77B4E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1E86A5AD-532A-D84D-6F43-B41872417E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FDB08198-E4AF-C75D-3727-CFFFDC0B2315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AA92E585-5C3C-1FD1-685B-9C0309B0FD25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2F7D20FE-451C-33FB-A41F-E6042D968A40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4C7E0670-9DE1-C11E-2925-2AE1FF9511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009E4F9-DF86-5CF8-2FE7-E2ED3B4307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30F8FB2E-C016-DA52-C067-C26430FE2728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1483C7C-40E0-54FE-5267-07702768962E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45251065-3320-8309-6DE4-82F5C0C12179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53A673F5-A655-209D-4ABA-ADC97EEFB5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9EE78522-BA75-9AF9-9044-BB2A707C02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6AFCB93-0013-9F4E-70B5-502139F34FE7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8A7F55E-8879-F032-0236-2953EB7E2C23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DD86B738-BED6-4F1C-FC8F-90FD928B65C5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8C22F569-2014-281C-222B-51B6A15C9B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D68E0E2-E24D-E1B1-17DB-7A28E41AE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5C9258C-0780-75F2-10F9-4444A129255B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705D44F-7F97-CFB7-A9C2-F5884A9B249A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A2EFC4AD-C271-D647-6BE0-1F0E4D5A3A65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4008C6B6-2E2B-E8C2-3DDE-44FBEDE49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56ED6028-4C1C-6CDF-802A-46842D46D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6CAF9E43-FECC-CBA3-477F-33558BBBE25A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6267A65-568A-700C-B643-1951F09E15A8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2FC04544-3E38-8B72-779F-E367B949CC40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484B203D-9F9C-46DF-4D19-60A1D4B85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EDA05D02-FAD9-894E-89CF-FFD0935690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7E8B02F-C9DC-C6FF-33E0-1444AE3B2966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1392E8DA-DF83-B5BC-4F72-0B547E3D8F4B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654DF1C4-F7DE-43DA-2262-132AEC47127D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CB626181-038A-8912-CFB5-19813B1903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E94FB647-99A9-0936-72B2-9CC171F273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987FFA4-6FA2-66B6-52FD-1CD3DBA9C6BF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759458F-C434-1639-D5CC-FA7DFC752EC6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253D1184-D1AC-FEF5-0AE6-1A629245E395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A91B14E7-D594-7AA7-08C7-13D405D669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1478E6D-B908-C756-CFB9-7ABD561E37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EDB1EC41-6566-A51B-8A79-87AF9617A3BF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5721ABB-C8B2-C97C-762F-4D6E071F25A4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D97FE919-25CF-1259-A5A7-4DFC6C6AD6CF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322ADF8B-B76A-C3BC-932A-3A0CCB5882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057DD60-5E09-6160-2D4F-6B47750B0A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F737A5B-8ED1-CA97-135F-A1FF4AB9272D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F4F9061-24FB-688F-3A01-7733D0C83835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BD6E84EE-00DB-093A-8DB9-7A09A8F1E88F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B81DBD7E-CB52-19A7-0876-8ED8D5EF72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E4425B6-944A-F5EB-00BE-3253E3498D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0093C42-EF28-E93E-8672-775F5AD9F0F3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59402B7-B53A-0CA0-2FF4-D65947CB0928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7A6FE22C-536E-95C8-E793-D386880B07D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C6BD5A66-5AEB-CAB4-4ED5-AE2E6A5D7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2804A2AC-BC0B-2EAC-DDCA-70C7F843FC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0186FC4-E3A9-75FF-7C85-124CD421B79D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3831DDF-982A-D7DA-5DF3-37725CE56051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D9736A4C-47C7-E457-1D57-B0A9E5B685CC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CA1948DA-FEA7-13CF-F325-CA03EADC7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CD4422AB-F368-AFDC-3C97-CE10AD8A6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C109BEC-361F-47D4-93B3-0FEC850FDB03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9484BB4-6E7C-1396-9075-1B2F9764A822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EBE0B974-9961-BF21-8909-59578EDF9CD2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1A641CA6-256A-7A30-20C3-1B884E514C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896DFB3-CBB4-9083-60C8-AAFD0AA3C3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BCD4B53-B8A3-0B98-5C65-A17F9F45035D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04DC31E2-54B1-56DC-4C63-2648F785359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FC7528-B423-F96E-540B-000FC40B3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23980" y="1547243"/>
            <a:ext cx="8389165" cy="529239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6D222F-CDCB-AB8E-0BC6-CAA30E2D6750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36759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3ADED-C974-21C2-26ED-497597A4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8392DB3-BAD5-46E0-6E39-95FB69638C03}"/>
              </a:ext>
            </a:extLst>
          </p:cNvPr>
          <p:cNvSpPr/>
          <p:nvPr/>
        </p:nvSpPr>
        <p:spPr>
          <a:xfrm>
            <a:off x="-380999" y="1553363"/>
            <a:ext cx="12573000" cy="529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37576-255D-42AE-6465-D7C81F93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 – PRE-K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29152DC-C1C7-B7C3-69CD-B6199F77C4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38D9E61-C5B9-EF4D-E3B9-06DFD24E7A7F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ACE3A084-FCFC-3F50-6EB8-782DDF34FDD0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ECDDFEA6-B12C-7BF7-E4E5-E5B10D7AFD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C0A40ED-3EE9-57E4-F8C5-CBCC9ACEE1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D08155E-C08B-4EB7-0278-D8CFA5BAAD7B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16E533B-0BC4-2BC3-85C9-5C2BA1AE93DD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D2EA43BF-BDA9-F8F5-B635-B968E7E53D4E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17CA878F-EE29-9298-A2CC-D1AE0C1D20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9AF18BF-E8FF-F8C5-E7F4-93C13254A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6F1E1892-0982-4045-F299-1DC37AA46956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D022CAB-C0E6-F45E-CBB7-69BE141EB8D4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C66F97DF-DCEB-DFEA-8F8D-F8DF7E0F05B4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BD921D45-D226-3F7B-53FD-453A3DDD9A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AD136A9-0A15-1385-FE24-9CA69A5DA5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509FE96B-C170-D00F-4B09-9EA02A7B49F2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0F1B5F5-1FB4-C081-B34B-22C3B56B4B06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46618BD6-ED33-4D71-729D-09AE1A0E1FE7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F995325C-7132-9795-E758-E7537A4F3C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6E79BAF5-80A0-3FD6-6981-E137B3CEA8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1E38C16B-A7C1-11E9-5DE7-AE5517786DCB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94D2DB0-F7B4-B38B-B377-8F478CB9E794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2851C34E-EA02-9E9D-BD7B-E9AF1D385DC8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D077BAD1-5CA9-93D0-B0E3-8A89C16C51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CDA86BB8-78B9-473F-894C-14E517D925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5024B3CD-3AB4-37BE-BC7A-569FBC4BD395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A304C12-EBDC-B4E7-9F09-CB7DC494EF58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4C3B1716-92DD-6C70-DA54-595237B5A7AF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DBE509A1-E5C9-EC10-36B7-96D7A008B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12331C0F-A6F3-F2DF-2E1A-11BA88CF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564C146-840E-F3B6-B413-85213922DA88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95FB229-8558-45DA-17C1-D3E2A9B6ADC6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CCBE142A-958D-7791-6A8D-27BCC5C3F389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C47B124D-4531-D47E-8777-540EEBC667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B2161EEE-5B84-C96B-93FA-6D46650846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17CB1075-659D-1CC6-C0CF-F80F8A6C8400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0695228-F5A2-6AE4-2703-3C9933B21382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CED5964A-A4D6-99A0-8843-4435B7295564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4766CB72-3E8B-1994-0435-D18C9D0D00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A2F99AC5-B712-56F0-32B4-797492D1D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37494DDC-4DBD-6F2F-2C53-C2B1320B904A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02412BF3-3C6E-B9C6-D01A-9B1354F4C686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B662B04F-4989-E6DA-A61C-5A85E0E7D770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15501194-AC2B-4A5F-CF9B-5056A511FC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CFBEF92-8CE6-6272-B11C-12B3AA6BC4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536948C-376F-E8A8-5E9C-3F0EABC50E97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237E7C61-CB4F-D008-8CA0-0EED76D612A4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D261C9C5-1594-8858-0230-6A3D177DB472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A6E99966-3D2C-A986-67FF-DE650E52EA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30F4D99-49A5-941B-494B-8CE755CD56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BCEEF16-B341-FE4D-C0E7-5E4A6FB6E090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6CA7771-2CF7-A2C1-98D0-97729C6E87B8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CA1A2997-1A83-DAC3-02EB-F8D76B340FFC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AD8CD355-039A-E321-158B-FDB3D16778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FE8B746-ACE9-0215-E1F2-EFAEA35B1F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1A021418-AE33-F449-67CF-0798EED3E51C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7AE3987-E530-4700-CD32-5970F00FD7D9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30CB8695-E209-A986-22CE-58D6D20BB31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F010DAA0-2C11-72E0-2225-D2E38765D2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7ADA326-9CC5-5D94-807F-8460F9ACC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1AF43078-88A8-7D4A-D097-90825B10735A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0C84978-1A7F-B381-5FCA-60B104D237E3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99E1DBF0-8D4E-9D09-7E25-B41DBEDED1B9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A3F9FFC8-B112-80C1-DEF7-F71EE7000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89F9E455-0830-1D51-31EE-5345BEF888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285FD36-5046-9DA6-C460-21166376B7C2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02159ACC-4615-5ECE-058E-F7180F20FA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ED8F9-A4EE-ACCF-BC76-E3395D634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8326" y="1559482"/>
            <a:ext cx="8329099" cy="527184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2945D-01F0-BD76-E9EB-1FA43AB324AC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96913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E7BBE-D9E1-8AF0-B9BD-311173773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94A3325F-01F6-5B37-4716-10FF2E6C22BD}"/>
              </a:ext>
            </a:extLst>
          </p:cNvPr>
          <p:cNvSpPr/>
          <p:nvPr/>
        </p:nvSpPr>
        <p:spPr>
          <a:xfrm>
            <a:off x="-380999" y="1553363"/>
            <a:ext cx="12573000" cy="529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BAC51-70FF-0B4C-B929-02E9F17C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 – PRE-K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26B4D4F-5209-7787-01E9-001D82A206A5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A81FD4E-5CF9-C890-A6A7-5624EE5DB03B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16EBA09A-8F4B-BF76-D6E0-006531052BF5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88D30CED-5935-C6B7-6D34-002F752B2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CA190F6B-12D5-B3C6-0E4D-CB3F7A165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A6536C8-7F2C-B562-0761-34FBB47CE42B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D66245FE-9F28-AE70-B564-682DA1C6B180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3278D8E8-5F0D-02F6-0A22-0B18C01350A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60EEC793-658E-6334-29EC-EBC705839A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A15A398-6B9F-159A-1B65-2FB3BB67D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23E85915-8C32-20E4-6229-7E024B25D010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C559C11-8913-B4E8-145B-720EAEE0634F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ABC7CD5B-D2E5-7878-85B8-C5CF534B8684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C776CB92-A684-9DC9-BCE9-4A306E6763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CEEC028-CC57-F37D-A37B-7B00E26E1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B890FE8-FF4C-3E37-75A4-B0D930A48F1B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18E9DD7-6953-D6AB-4878-622921F2109A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C75E3EAA-8541-F0A3-73D5-A7E80434DE05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9D838859-A3A3-65E0-2C34-E669BD586A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4B84B476-796D-5CAC-5F09-7CBB97EE1E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DDB4FB7F-99D0-D15C-7170-C69A4B833B65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C6CB45BE-46E8-72A0-53F3-EB2B85A15D98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93678902-CA24-666D-091D-4B3BC4D988BC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0F6EC734-D72F-C71D-B8B6-CC197AA11F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6C0ABEE4-AF4A-FF0B-5CB5-B85470187A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16DB8588-09FB-2DB8-E8CA-ACEC0AD5D119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17F4548-E055-091B-E954-A7BB8C6AE358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DDB545D0-B08B-B584-DC17-FC311BEDE713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45A3E94C-9452-AAEC-76A5-AACAB3427F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7F6DA59-DA5A-A8AC-A1C0-338CAE70CC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03F00760-2E16-0146-E5F1-31C4486588C1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CD71EB4-4296-4B48-0DF9-CB4EF3E6A6DD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DCF4D053-8C82-123D-D426-EEA3908B58F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CB82EAA7-32BC-4E33-FB1E-45FB97C488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6699A9E-E21D-998F-6DBD-E98342B6AD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275AC9FD-87F1-7EFF-30B5-E0F2D30C0C49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0847ACB-2D8A-8244-7725-138924FCCD88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37744B87-A1B4-10DE-5B48-ABFA924921F5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55A98E58-A541-DD7E-C39D-90B19DAB18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C31613BC-4292-EAD1-AD08-D23E04EADA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055EA3A-B4FC-9D2C-8B75-4294D78C964F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E7FE8BC-F80D-7D1B-18E0-A214C21F27AB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4374FBE5-20CB-00F0-CDA8-E170DBF3E4D5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8A387345-80E9-55F1-0BFF-05398FA2D0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8106862B-959F-2B7B-1269-87EDB3C68F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B438BC8-9CBD-285D-068D-FFA05E0BECCD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B8E0686B-FFAD-ABB7-383F-3E4926864CD4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0790AA43-1667-1DB8-D9D3-547CF1617C0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0836CEB3-B02C-8AF6-F45B-8BA8A5A20C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81A453D-4642-F47A-AC3B-8009716794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D5D73059-271E-A092-B77B-A16CA96FDBF6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C38F3A2-B528-CB18-0863-ED8C83EB07B5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3125E7DE-827C-562A-7ADB-5A34258F8378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C229D60A-5174-D83E-9F17-3C3CAE0F90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ED80050-1867-F03D-2B41-A71FB85056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8B79CEBD-D173-379B-939C-CCC2A57DC873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0FC61BA-ECA6-06E1-A8D3-3E6042B941E1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BFF62C02-1E94-295A-D855-74C01F97A506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39548FE9-5142-D977-80A1-161EF5970A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1B37085-5F5E-E1EF-5092-42C3CF71AA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D9761BF-317F-20CC-809A-C4063731035C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8A1735E-EF4D-1F6C-714E-482C2A7C0C3E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4F101C0D-6EDB-28E7-43BA-E643CC1249CF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E71C455A-CEB0-5BAD-DC4C-DF40E5E57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DB6DF09-56DF-7C2C-8A49-D95E7BFA0E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879CAF9-872D-3116-1853-51E8F6976940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87883477-B524-B9E2-7950-CC173009A45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40147-5073-117C-476A-B609525A3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3581" y="1559483"/>
            <a:ext cx="8628805" cy="525519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458CA1-DA13-D02C-AA76-12C87F780654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4487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10717" y="1553363"/>
            <a:ext cx="12202718" cy="436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RELOCATION</a:t>
            </a:r>
            <a:endParaRPr lang="en-US" sz="4000" dirty="0">
              <a:latin typeface="Georgia" panose="02040502050405020303" pitchFamily="18" charset="0"/>
            </a:endParaRPr>
          </a:p>
        </p:txBody>
      </p:sp>
      <p:grpSp>
        <p:nvGrpSpPr>
          <p:cNvPr id="138" name="Group 137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/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724E2D-C5A3-9073-659E-EB8145004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1971"/>
            <a:ext cx="10515600" cy="3940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Georgia" panose="02040502050405020303" pitchFamily="18" charset="0"/>
              </a:rPr>
              <a:t>GUIDING PRINCIPALS</a:t>
            </a:r>
          </a:p>
          <a:p>
            <a:pPr marL="0" indent="0">
              <a:buNone/>
            </a:pPr>
            <a:endParaRPr lang="en-US" sz="1800" b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4400" b="1" dirty="0">
                <a:latin typeface="Georgia" panose="02040502050405020303" pitchFamily="18" charset="0"/>
              </a:rPr>
              <a:t>P</a:t>
            </a:r>
            <a:r>
              <a:rPr lang="en-US" sz="4400" dirty="0">
                <a:latin typeface="Georgia" panose="02040502050405020303" pitchFamily="18" charset="0"/>
              </a:rPr>
              <a:t> = </a:t>
            </a:r>
            <a:r>
              <a:rPr lang="en-US" sz="4000" dirty="0">
                <a:latin typeface="Georgia" panose="02040502050405020303" pitchFamily="18" charset="0"/>
              </a:rPr>
              <a:t>Protections</a:t>
            </a:r>
          </a:p>
          <a:p>
            <a:pPr marL="0" indent="0">
              <a:buNone/>
            </a:pPr>
            <a:r>
              <a:rPr lang="en-US" sz="4400" b="1" dirty="0">
                <a:latin typeface="Georgia" panose="02040502050405020303" pitchFamily="18" charset="0"/>
              </a:rPr>
              <a:t>I</a:t>
            </a:r>
            <a:r>
              <a:rPr lang="en-US" sz="4400" dirty="0">
                <a:latin typeface="Georgia" panose="02040502050405020303" pitchFamily="18" charset="0"/>
              </a:rPr>
              <a:t> =  </a:t>
            </a:r>
            <a:r>
              <a:rPr lang="en-US" sz="4000" dirty="0">
                <a:latin typeface="Georgia" panose="02040502050405020303" pitchFamily="18" charset="0"/>
              </a:rPr>
              <a:t>Improvements</a:t>
            </a:r>
            <a:r>
              <a:rPr lang="en-US" sz="4400" dirty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en-US" sz="4400" b="1" dirty="0">
                <a:latin typeface="Georgia" panose="02040502050405020303" pitchFamily="18" charset="0"/>
              </a:rPr>
              <a:t>C</a:t>
            </a:r>
            <a:r>
              <a:rPr lang="en-US" sz="4400" dirty="0">
                <a:latin typeface="Georgia" panose="02040502050405020303" pitchFamily="18" charset="0"/>
              </a:rPr>
              <a:t> = </a:t>
            </a:r>
            <a:r>
              <a:rPr lang="en-US" sz="4000" dirty="0">
                <a:latin typeface="Georgia" panose="02040502050405020303" pitchFamily="18" charset="0"/>
              </a:rPr>
              <a:t>Choice</a:t>
            </a:r>
            <a:r>
              <a:rPr lang="en-US" sz="4400" dirty="0">
                <a:latin typeface="Georgia" panose="02040502050405020303" pitchFamily="18" charset="0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5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F5B07-1930-385E-5EE4-0FA64A6F4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3973A9B-C357-4059-557E-48910949214A}"/>
              </a:ext>
            </a:extLst>
          </p:cNvPr>
          <p:cNvSpPr/>
          <p:nvPr/>
        </p:nvSpPr>
        <p:spPr>
          <a:xfrm>
            <a:off x="-10717" y="1553363"/>
            <a:ext cx="12202718" cy="436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81481-A103-B3A4-6AF3-A20F1BFF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RELOCATION</a:t>
            </a:r>
            <a:endParaRPr lang="en-US" sz="3200" dirty="0">
              <a:latin typeface="Georgia" panose="02040502050405020303" pitchFamily="18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46B4E04-B8B6-86C0-F393-24A2A61BF72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F42EA2A-BE26-B8F0-E376-122DCA35549D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B4790860-5CDB-5A7A-4C6F-07E53531A784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79613564-6BED-560A-9426-3E66B872D9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76BC9BA-4999-F82B-F26E-AD1BECA1BA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5071288-B1D1-2DAB-9E9E-967AEF4AA2A3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11A7943-BEBD-3BDF-76FC-EE0177CA8B9F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47732918-259C-BBFB-0133-C7BCD9AB2E8F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B94205E0-2EAD-E0D9-F7B1-039FCCCAB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E05205A2-75ED-BA6B-544F-D7AECDB543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CAB441BF-0AE0-DD57-D6BA-820E144E71A2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01E9B10-74D0-3EDB-5904-AAF02857E482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1A293DB1-C74D-FE17-6C90-7543BBB42D6F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5C0984FA-20B9-D6B7-B0C4-BE516C887B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DF79D45-5CDC-2558-F8E9-085EDAFFD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AEAC8A6-FE50-AFD3-9309-4134F884CEAC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8CDD1C7-D30F-7B9B-4385-20D110C8A94B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6DCE5A14-39DF-71BE-57E9-11C0CDE0C30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8F40BE47-B3DF-D51F-836E-2DE34FBF34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2E12E3E-0615-170D-4D3D-EBA2EC6A20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17F1C6D-18CC-9B5E-D9DB-1BC91FD34C96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8C9AEC2-B04F-D3B6-1ADD-8CCC441CC6E9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1D29B6F0-E844-6B1F-F2E3-ADED976B8F0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7B8354DE-DEC0-4308-C492-6DDD0F4997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39C898BE-A8D7-6566-9C8D-8102EFDC2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387EBEB-7DF6-4187-B46D-79DA13D6B956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6434CB-263A-3B5A-F709-1F3BEB17B3C5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B3C39FD6-2895-5C1B-FBED-EB29E8B90B7F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4CFED070-066E-7BAE-A8B7-A95520BC6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378844F-A8AD-A877-5E72-396F5AD2C8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6AC090C9-BC41-1D67-A121-C433E2671ADB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1D1E53C7-F5E4-D0E9-6497-2FB097F3814F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A52F930C-8D1B-38A4-6BD7-A98CB7B70026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736A0D7D-AA52-A70D-9E7D-18883E219B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A03375D-F299-E6F0-73CF-47D652B40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F92AA0F-9C5E-994C-358D-B446B4040252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FDC63A8-1539-BEA6-A659-21D8363C95C9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6DD1F7A0-627A-D2AE-79B2-4A9E0BE555F1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09D46E8A-A2C1-C8CA-6398-76E0859F8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2935C43E-84D6-6259-C61C-332593C96D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F89D7A0-BA35-54F2-8630-7879BDF21044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0E1D1C8-DE51-42B9-B954-58DABCAAEF0E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DCC52B6F-C52C-4652-F174-387D396DCC83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0540561D-2C0C-4398-08B4-BFB525AEF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2E2054BA-9430-93A5-FF2B-6AD302978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6611290-EAD0-4DD5-2780-F9A4501F7CB2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76260648-1552-EBAB-ABC7-CF9226E7334E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6BF1998B-2AEA-0F9F-6C9F-D65C2BDA00E1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8B6C5AE9-9525-F374-9820-15E21D90A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0854C5A3-37C4-548B-C5D8-A2D5B16898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DDE8F8F-4A88-BE7D-81DB-22ADAEECC6EB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4BE3E98D-E535-C82F-CD1A-A22FB3D93FF8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F28DEAB6-57FF-225C-9FC4-F213147823CE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C155C089-3EC5-F9F9-1A9E-0197B1C1C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30449E0-304B-E890-B3BA-BC2E2E5CE7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3FB0F67-5416-FE9B-EEAD-693BAD600909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3A34593-4470-31C9-C039-B352683F5CAD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C66BDF15-82E8-8096-3991-84E1C7089D21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C3E412A3-F12C-AF3C-8AE1-640FC931B6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58E91F8-B209-3427-44CD-7FF44E100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4DD9773-D247-AD8B-D296-F2AB120D2C4B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D470403-9480-240A-59D8-C03E4109FD87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1F5779B4-5347-3360-B6A5-C0BAFC6F0D55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9763EFD8-05DD-AEEB-D678-AF4BD2FC8C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6D1CFCF-27CC-6918-342D-6DDFA7C40F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5BA53FC-D686-8EE1-5A63-54877F8A94D6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F56831EB-8EE4-F2BB-DE7D-81C4CC5DF3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50E88E-CD39-089E-0184-1BD9F44D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22" y="1859524"/>
            <a:ext cx="10515600" cy="4617480"/>
          </a:xfrm>
        </p:spPr>
        <p:txBody>
          <a:bodyPr>
            <a:normAutofit/>
          </a:bodyPr>
          <a:lstStyle/>
          <a:p>
            <a:pPr marL="457200" marR="0" lvl="1" indent="-457200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b="1" dirty="0">
                <a:latin typeface="Georgia" panose="02040502050405020303" pitchFamily="18" charset="0"/>
              </a:rPr>
              <a:t>OFFICIAL NOTICES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600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General Information Notice (GIN)</a:t>
            </a:r>
          </a:p>
          <a:p>
            <a:r>
              <a:rPr lang="en-US" sz="3200" dirty="0">
                <a:latin typeface="Georgia" panose="02040502050405020303" pitchFamily="18" charset="0"/>
              </a:rPr>
              <a:t>Notice of Eligibility (NOE)</a:t>
            </a:r>
          </a:p>
          <a:p>
            <a:r>
              <a:rPr lang="en-US" sz="3200" dirty="0">
                <a:latin typeface="Georgia" panose="02040502050405020303" pitchFamily="18" charset="0"/>
              </a:rPr>
              <a:t>90 Day Notice</a:t>
            </a:r>
          </a:p>
        </p:txBody>
      </p:sp>
    </p:spTree>
    <p:extLst>
      <p:ext uri="{BB962C8B-B14F-4D97-AF65-F5344CB8AC3E}">
        <p14:creationId xmlns:p14="http://schemas.microsoft.com/office/powerpoint/2010/main" val="148527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4C6FE-2E29-5681-EE15-F49E60A7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9A504A3-1210-500B-F9F3-2F0851A44156}"/>
              </a:ext>
            </a:extLst>
          </p:cNvPr>
          <p:cNvSpPr/>
          <p:nvPr/>
        </p:nvSpPr>
        <p:spPr>
          <a:xfrm>
            <a:off x="-10717" y="1553363"/>
            <a:ext cx="12202718" cy="436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18182-F26A-EDF6-EE19-5B0FA880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RELOCATION</a:t>
            </a:r>
            <a:endParaRPr lang="en-US" sz="3200" dirty="0">
              <a:latin typeface="Georgia" panose="02040502050405020303" pitchFamily="18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5B59FB9-1B73-36FF-55F7-F33605FA13C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801B146-6956-CC8B-3445-C0BF0B8001B6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CD2A1C9B-70C7-C9A2-8EF0-9B647D3DC09C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D360AE32-F4BF-A24F-82D4-0A5BDF47FA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9E9571A-4A0C-F9F7-92ED-7F9D096DDB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4DA394EE-C211-BA12-A566-885E9C8CE0E2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62A8571-7AC7-5D1A-885B-06A899C9BA0C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54443B13-4A46-3ED7-7D63-B73EABC91CBB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C9180E07-FE44-7142-A4F9-9D0B9D6A3B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0F1E66F-D72F-AE5A-4553-D64B1F7778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E9CC2B03-B8C7-BE4A-11CF-FF216A7A7CB2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14BE4B6-6871-9354-7C38-80391A1348EC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B7F11E2D-94D9-AEDC-B0A6-F01931934AA7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1A70608E-2BE4-463E-1E67-4445C13F6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A58652D7-8F9A-E1D5-34FA-783D552C5B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314D670-1EC7-82E3-87E7-B1545CCDEADE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38EA133-8602-01D1-239B-B64FB334E596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5CFE695E-8564-A8EF-3A38-E578B74E7DE6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CB4161A4-C5D2-AA59-84E1-8D17CDE86A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80FE3AD3-9D8A-3AB2-C014-F54050455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9868E994-4602-01EC-343E-A427BC7A1292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E5B2D5D-F9F9-60B0-7CD1-98032F041447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E2061C1C-6313-C3AE-4C69-CD0018B7DD8E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BA230937-5ACF-1F11-AEC7-48591780AC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AD6E5BC0-A927-859D-BAD3-14A112968E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6AE53404-2030-695D-06F6-7BC660C5E051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F5F30A0-65C2-9233-348A-DEDBC10E78FA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D2684FF1-3CF2-78F9-A621-40F15F25A07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7185C93A-51AB-E92D-6271-1DD644664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D6E1FAE3-2AAA-7BE5-1514-0B6CA45904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3A3D3E45-5648-7FCA-0A25-3B3464B228E3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6923B20-E9CB-3E30-D953-91D1D5F4DB97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736E9A7B-F59C-89BB-EEE9-8CAB185EC082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2F3F77EC-138C-0411-C235-F93AD860B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00DEF1B2-BDB7-A310-1C92-416325C3A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6D1AC7C5-1896-E0B0-9E7E-478D0A1A8C50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CEE938-0824-F109-82ED-515605EC784F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995D58E4-C67A-E0AC-5A51-775D4CC51868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F5B8B788-C537-181E-E53C-8D4A7C4B7E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9764D674-CF54-B41B-3879-50A2E8F74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47A94A8E-C942-E3F9-2DC2-E8ADE35FED60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4710678-3641-6F5D-9061-EFA8A748A1E2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5EAD9AF0-3A27-B082-B7DE-3BE2E3142B29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A89F00FC-5831-17D4-2823-1D73873B96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41E3BD2E-57EA-36E6-E5C4-053953B4BC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17FA280-E2D3-B9E0-B3A5-BB61D094E667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6AEA42F-3239-B4AE-E8FE-E94FE07013E0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B40F7317-6056-36B7-2F5A-715382001F61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4C6AD837-BA5C-8190-A3D8-BE77F9F8C7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12D0A06E-B788-6E5E-4F3F-8E90C10ACD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80AB790-4308-6524-59D3-64A01BA8BF31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E59BA6F-9847-69C8-3BFE-17DE057DF578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CC5E2C77-233A-A234-429F-217C8AA0547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BB1A3DCB-29CA-3800-A556-A86401A997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A336465-F734-BE26-F554-15C4D4C28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CE7C5582-298C-C18F-45C1-9857FBD9AB72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3B49F35-D970-84F7-905D-DE7614BF462B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BC5F7282-9CBF-A919-77EF-18CE272FC978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CBD3AACE-AEB6-7AEB-86BB-8B8118878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F3DFC754-3843-ECFF-AE93-3A8707576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A19EEE1-7FF5-74D9-D309-B6CB8E810072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48F3CAB-74CC-288C-6EBD-42FA0D56577F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BD0F2090-E3A6-CDEE-11DA-D6B30C59CDC5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8B3E0983-49A8-351C-C087-85D4467E5A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7951F365-273D-81AC-5996-4529D1542E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3C3CD65-E9FA-8957-E97E-713A1DA308A9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EEFFE23B-4D53-F702-E09F-C393132B33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193C54-A9D0-D27F-7356-7AD345C68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22" y="1859524"/>
            <a:ext cx="10515600" cy="4617480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800"/>
              </a:spcBef>
              <a:buNone/>
              <a:defRPr/>
            </a:pPr>
            <a:r>
              <a:rPr lang="en-US" sz="4000" b="1" dirty="0">
                <a:latin typeface="Georgia" panose="02040502050405020303" pitchFamily="18" charset="0"/>
              </a:rPr>
              <a:t>PREPARATION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Credit Check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Pest Control: Report concerns</a:t>
            </a:r>
          </a:p>
          <a:p>
            <a:r>
              <a:rPr lang="en-US" sz="3200" dirty="0">
                <a:latin typeface="Georgia" panose="02040502050405020303" pitchFamily="18" charset="0"/>
              </a:rPr>
              <a:t>Housekeeping:  Time to declutter and take inventory </a:t>
            </a:r>
          </a:p>
        </p:txBody>
      </p:sp>
    </p:spTree>
    <p:extLst>
      <p:ext uri="{BB962C8B-B14F-4D97-AF65-F5344CB8AC3E}">
        <p14:creationId xmlns:p14="http://schemas.microsoft.com/office/powerpoint/2010/main" val="3193373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9B742-6DF0-7624-6F70-44014A08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D7257D34-5389-892F-5EF4-F399667EB143}"/>
              </a:ext>
            </a:extLst>
          </p:cNvPr>
          <p:cNvSpPr/>
          <p:nvPr/>
        </p:nvSpPr>
        <p:spPr>
          <a:xfrm>
            <a:off x="-10717" y="1553363"/>
            <a:ext cx="12202718" cy="436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AA1A0-C803-8A60-3988-E06008CE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Relocation</a:t>
            </a:r>
            <a:endParaRPr lang="en-US" sz="3200" dirty="0">
              <a:latin typeface="Georgia" panose="02040502050405020303" pitchFamily="18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7629AEA-1CCD-5934-3E0E-BDFE6802081B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D4B3723-D566-2A18-141D-27A123225533}"/>
                </a:ext>
              </a:extLst>
            </p:cNvPr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>
                <a:extLst>
                  <a:ext uri="{FF2B5EF4-FFF2-40B4-BE49-F238E27FC236}">
                    <a16:creationId xmlns:a16="http://schemas.microsoft.com/office/drawing/2014/main" id="{468BD0AC-090A-2517-E870-D1F20A472618}"/>
                  </a:ext>
                </a:extLst>
              </p:cNvPr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>
                <a:extLst>
                  <a:ext uri="{FF2B5EF4-FFF2-40B4-BE49-F238E27FC236}">
                    <a16:creationId xmlns:a16="http://schemas.microsoft.com/office/drawing/2014/main" id="{12E0DEC1-2F2A-0E86-9747-FEE84658C1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F9B7E3F-C04B-4DA5-94CA-9769348DB5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2483566-D2ED-3420-D283-2DDF0C1C1C62}"/>
                  </a:ext>
                </a:extLst>
              </p:cNvPr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864CFCDE-0D71-1BCE-65F0-56EC1080BF14}"/>
                </a:ext>
              </a:extLst>
            </p:cNvPr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>
                <a:extLst>
                  <a:ext uri="{FF2B5EF4-FFF2-40B4-BE49-F238E27FC236}">
                    <a16:creationId xmlns:a16="http://schemas.microsoft.com/office/drawing/2014/main" id="{C25172A6-3297-B794-7D05-60A7B161F5FB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>
                <a:extLst>
                  <a:ext uri="{FF2B5EF4-FFF2-40B4-BE49-F238E27FC236}">
                    <a16:creationId xmlns:a16="http://schemas.microsoft.com/office/drawing/2014/main" id="{C6130E74-78DD-CE5E-C15B-1F603815B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53D707B7-DB4A-D4FC-2E4F-CD49F49196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D8976AF8-590F-BB2D-3744-DABFDD2EF6E0}"/>
                  </a:ext>
                </a:extLst>
              </p:cNvPr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77093C6-FA3B-554B-06FE-2A9277E3E8E2}"/>
                </a:ext>
              </a:extLst>
            </p:cNvPr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>
                <a:extLst>
                  <a:ext uri="{FF2B5EF4-FFF2-40B4-BE49-F238E27FC236}">
                    <a16:creationId xmlns:a16="http://schemas.microsoft.com/office/drawing/2014/main" id="{BA370643-E480-6423-4A3D-351CDC920845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>
                <a:extLst>
                  <a:ext uri="{FF2B5EF4-FFF2-40B4-BE49-F238E27FC236}">
                    <a16:creationId xmlns:a16="http://schemas.microsoft.com/office/drawing/2014/main" id="{F69B368D-AD90-BE41-50A3-47A6F81FCF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C94636AD-4B1E-3474-C765-D868B4E16E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A9AA86D-FC29-027B-EAF5-8CC1CE4162EB}"/>
                  </a:ext>
                </a:extLst>
              </p:cNvPr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3376F280-84CE-890E-63CB-5E79B3CD0E98}"/>
                </a:ext>
              </a:extLst>
            </p:cNvPr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>
                <a:extLst>
                  <a:ext uri="{FF2B5EF4-FFF2-40B4-BE49-F238E27FC236}">
                    <a16:creationId xmlns:a16="http://schemas.microsoft.com/office/drawing/2014/main" id="{CBF0FAAF-8874-D260-F21B-B1425D47DF14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>
                <a:extLst>
                  <a:ext uri="{FF2B5EF4-FFF2-40B4-BE49-F238E27FC236}">
                    <a16:creationId xmlns:a16="http://schemas.microsoft.com/office/drawing/2014/main" id="{B01747DD-58F2-3A15-C234-F19CCD440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FCD1772A-0C33-1FD0-C0FE-FCE3BD1ED9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74BAB3B-B9CF-3790-E06D-9EDA15554100}"/>
                  </a:ext>
                </a:extLst>
              </p:cNvPr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74C6BEF-ED1B-E0CA-509D-2FF24038647B}"/>
                </a:ext>
              </a:extLst>
            </p:cNvPr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>
                <a:extLst>
                  <a:ext uri="{FF2B5EF4-FFF2-40B4-BE49-F238E27FC236}">
                    <a16:creationId xmlns:a16="http://schemas.microsoft.com/office/drawing/2014/main" id="{F7FDA553-99C3-1810-12AF-214CF1ABAB8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>
                <a:extLst>
                  <a:ext uri="{FF2B5EF4-FFF2-40B4-BE49-F238E27FC236}">
                    <a16:creationId xmlns:a16="http://schemas.microsoft.com/office/drawing/2014/main" id="{920CC6C1-2589-D5E2-D808-FDF3C38350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C19B0CFA-6778-B2A2-AAFD-90EF18E8E2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C1AEDE0-9138-F686-463F-71E821BAF394}"/>
                  </a:ext>
                </a:extLst>
              </p:cNvPr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09DDBCE-A6A5-E267-80BE-3B391BB04406}"/>
                </a:ext>
              </a:extLst>
            </p:cNvPr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>
                <a:extLst>
                  <a:ext uri="{FF2B5EF4-FFF2-40B4-BE49-F238E27FC236}">
                    <a16:creationId xmlns:a16="http://schemas.microsoft.com/office/drawing/2014/main" id="{42CB7CAF-0B1A-D74B-53F2-B1BFEF86D6C9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>
                <a:extLst>
                  <a:ext uri="{FF2B5EF4-FFF2-40B4-BE49-F238E27FC236}">
                    <a16:creationId xmlns:a16="http://schemas.microsoft.com/office/drawing/2014/main" id="{91AF1971-7229-06E6-6098-3CC1ADDF37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079C974-7A73-1860-181F-E742035830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5159E9CE-B60D-A925-DAB8-0C4C0E94E01B}"/>
                  </a:ext>
                </a:extLst>
              </p:cNvPr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D661DD7-3146-75E8-BC45-A0BA1D669DF3}"/>
                </a:ext>
              </a:extLst>
            </p:cNvPr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>
                <a:extLst>
                  <a:ext uri="{FF2B5EF4-FFF2-40B4-BE49-F238E27FC236}">
                    <a16:creationId xmlns:a16="http://schemas.microsoft.com/office/drawing/2014/main" id="{FE6B3068-6608-D0C0-3849-CA34699C09D4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>
                <a:extLst>
                  <a:ext uri="{FF2B5EF4-FFF2-40B4-BE49-F238E27FC236}">
                    <a16:creationId xmlns:a16="http://schemas.microsoft.com/office/drawing/2014/main" id="{449A0A92-BCD5-3F54-C5F9-74D609ECA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3FCFBC0-D06B-5E9F-54CA-CA2FBFBBDB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80FA5B70-E513-5376-7FD0-2ABA3B696C0E}"/>
                  </a:ext>
                </a:extLst>
              </p:cNvPr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F22A704-4DC6-FF65-56C3-38C90DB7704B}"/>
                </a:ext>
              </a:extLst>
            </p:cNvPr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>
                <a:extLst>
                  <a:ext uri="{FF2B5EF4-FFF2-40B4-BE49-F238E27FC236}">
                    <a16:creationId xmlns:a16="http://schemas.microsoft.com/office/drawing/2014/main" id="{A65F10C7-07A3-16DF-6E0F-171B066A0531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>
                <a:extLst>
                  <a:ext uri="{FF2B5EF4-FFF2-40B4-BE49-F238E27FC236}">
                    <a16:creationId xmlns:a16="http://schemas.microsoft.com/office/drawing/2014/main" id="{D984B651-E20A-975F-EF33-C7E9B21084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32769F2-F796-507F-0EC0-46295C8A83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5934FCA-4089-2925-97C2-34556D13E446}"/>
                  </a:ext>
                </a:extLst>
              </p:cNvPr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B5DF37C-3841-6218-0581-5C1C20FF5D23}"/>
                </a:ext>
              </a:extLst>
            </p:cNvPr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>
                <a:extLst>
                  <a:ext uri="{FF2B5EF4-FFF2-40B4-BE49-F238E27FC236}">
                    <a16:creationId xmlns:a16="http://schemas.microsoft.com/office/drawing/2014/main" id="{C2E8C7E5-E262-3B3C-5443-F2D860BEF24D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>
                <a:extLst>
                  <a:ext uri="{FF2B5EF4-FFF2-40B4-BE49-F238E27FC236}">
                    <a16:creationId xmlns:a16="http://schemas.microsoft.com/office/drawing/2014/main" id="{54C8120E-B483-DF3A-F199-D6E8347F43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65F8FF99-8C23-1CC0-E97D-0EBC4F6228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DA88CA3-B4C1-81BC-DB95-7E9C997E9387}"/>
                  </a:ext>
                </a:extLst>
              </p:cNvPr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0120977-CA8D-A06B-C35A-CF969ADFB3A0}"/>
                </a:ext>
              </a:extLst>
            </p:cNvPr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>
                <a:extLst>
                  <a:ext uri="{FF2B5EF4-FFF2-40B4-BE49-F238E27FC236}">
                    <a16:creationId xmlns:a16="http://schemas.microsoft.com/office/drawing/2014/main" id="{10338DEE-C0CE-0D1F-2772-72ED9BAA43FA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>
                <a:extLst>
                  <a:ext uri="{FF2B5EF4-FFF2-40B4-BE49-F238E27FC236}">
                    <a16:creationId xmlns:a16="http://schemas.microsoft.com/office/drawing/2014/main" id="{D6D6F4D7-3684-E94A-8BBD-D1DC89CD6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C785D99-FB81-8174-805B-7741ED83C7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759C6C3-45FC-DFD5-81A2-4F848A7210A7}"/>
                  </a:ext>
                </a:extLst>
              </p:cNvPr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B95E454-7879-82A7-24C1-E0ED3799AA24}"/>
                </a:ext>
              </a:extLst>
            </p:cNvPr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>
                <a:extLst>
                  <a:ext uri="{FF2B5EF4-FFF2-40B4-BE49-F238E27FC236}">
                    <a16:creationId xmlns:a16="http://schemas.microsoft.com/office/drawing/2014/main" id="{81EF5651-22BB-C3EA-0501-890685F624E7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>
                <a:extLst>
                  <a:ext uri="{FF2B5EF4-FFF2-40B4-BE49-F238E27FC236}">
                    <a16:creationId xmlns:a16="http://schemas.microsoft.com/office/drawing/2014/main" id="{C68E222E-DE76-59FA-C802-AB810DDB9F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3BB6F84-CA57-54C7-7E31-DD44C215C5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252E5AF-7092-E5C0-CD4C-000A51BF514A}"/>
                  </a:ext>
                </a:extLst>
              </p:cNvPr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58E1E19-6A14-34E4-76A2-8DCB7F1BBAD7}"/>
                </a:ext>
              </a:extLst>
            </p:cNvPr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>
                <a:extLst>
                  <a:ext uri="{FF2B5EF4-FFF2-40B4-BE49-F238E27FC236}">
                    <a16:creationId xmlns:a16="http://schemas.microsoft.com/office/drawing/2014/main" id="{0ED1CCC2-EEE5-26EF-7895-80DD2E0F7A87}"/>
                  </a:ext>
                </a:extLst>
              </p:cNvPr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>
                <a:extLst>
                  <a:ext uri="{FF2B5EF4-FFF2-40B4-BE49-F238E27FC236}">
                    <a16:creationId xmlns:a16="http://schemas.microsoft.com/office/drawing/2014/main" id="{E0C48C04-B40A-9C45-3D74-826DBF9CF6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33BFF4E-75D2-75BB-6852-4FD9BED759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E11AEDB-EB92-4C5C-F316-B8A24A38E7A0}"/>
                  </a:ext>
                </a:extLst>
              </p:cNvPr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56B8925E-8F89-2F2E-47C8-BE34DCB65C2D}"/>
                </a:ext>
              </a:extLst>
            </p:cNvPr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>
                <a:extLst>
                  <a:ext uri="{FF2B5EF4-FFF2-40B4-BE49-F238E27FC236}">
                    <a16:creationId xmlns:a16="http://schemas.microsoft.com/office/drawing/2014/main" id="{40B7021D-36C4-9D2A-F495-9A3BB73FFE11}"/>
                  </a:ext>
                </a:extLst>
              </p:cNvPr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>
                <a:extLst>
                  <a:ext uri="{FF2B5EF4-FFF2-40B4-BE49-F238E27FC236}">
                    <a16:creationId xmlns:a16="http://schemas.microsoft.com/office/drawing/2014/main" id="{35728042-BB72-0A80-8848-A64B27358B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8A819BCF-D4E9-92D3-AA5E-A4244BF8F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FE65BA6-113A-3106-60C2-C2618A35F834}"/>
                  </a:ext>
                </a:extLst>
              </p:cNvPr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>
            <a:extLst>
              <a:ext uri="{FF2B5EF4-FFF2-40B4-BE49-F238E27FC236}">
                <a16:creationId xmlns:a16="http://schemas.microsoft.com/office/drawing/2014/main" id="{8B47C87A-C21E-7868-F577-C2222DB132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AC3C4A-40AC-DA4F-74F5-52D9AAD6B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622" y="1859524"/>
            <a:ext cx="10515600" cy="461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Georgia" panose="02040502050405020303" pitchFamily="18" charset="0"/>
              </a:rPr>
              <a:t>RELOCATION CONSULTANT</a:t>
            </a:r>
          </a:p>
          <a:p>
            <a:pPr marL="0" indent="0">
              <a:buNone/>
            </a:pPr>
            <a:endParaRPr lang="en-US" sz="1200" b="1" dirty="0">
              <a:latin typeface="Georgia" panose="02040502050405020303" pitchFamily="18" charset="0"/>
            </a:endParaRPr>
          </a:p>
          <a:p>
            <a:r>
              <a:rPr lang="en-US" sz="3200" dirty="0">
                <a:latin typeface="Georgia" panose="02040502050405020303" pitchFamily="18" charset="0"/>
              </a:rPr>
              <a:t>To provide counseling and service coordination</a:t>
            </a:r>
          </a:p>
          <a:p>
            <a:r>
              <a:rPr lang="en-US" sz="3200" dirty="0">
                <a:latin typeface="Georgia" panose="02040502050405020303" pitchFamily="18" charset="0"/>
              </a:rPr>
              <a:t>Survey each household to assess relocation needs</a:t>
            </a:r>
          </a:p>
          <a:p>
            <a:r>
              <a:rPr lang="en-US" sz="3200" dirty="0">
                <a:latin typeface="Georgia" panose="02040502050405020303" pitchFamily="18" charset="0"/>
              </a:rPr>
              <a:t>Provide solutions to barriers</a:t>
            </a:r>
          </a:p>
        </p:txBody>
      </p:sp>
    </p:spTree>
    <p:extLst>
      <p:ext uri="{BB962C8B-B14F-4D97-AF65-F5344CB8AC3E}">
        <p14:creationId xmlns:p14="http://schemas.microsoft.com/office/powerpoint/2010/main" val="281271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649091" y="1407313"/>
            <a:ext cx="12603955" cy="4364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TENTATIVE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09" y="1684006"/>
            <a:ext cx="7525940" cy="408814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3600"/>
              <a:buNone/>
            </a:pPr>
            <a:r>
              <a:rPr lang="en-US" sz="3600" b="1" dirty="0">
                <a:latin typeface="Georgia" panose="02040502050405020303" pitchFamily="18" charset="0"/>
              </a:rPr>
              <a:t>2023 and 2024</a:t>
            </a:r>
            <a:endParaRPr lang="en-US" sz="3600" dirty="0">
              <a:latin typeface="Georgia" panose="02040502050405020303" pitchFamily="18" charset="0"/>
            </a:endParaRPr>
          </a:p>
          <a:p>
            <a:pPr marL="0" lv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r>
              <a:rPr lang="en-US" sz="3600" dirty="0">
                <a:latin typeface="Georgia" panose="02040502050405020303" pitchFamily="18" charset="0"/>
              </a:rPr>
              <a:t>- Planning and Design</a:t>
            </a:r>
          </a:p>
          <a:p>
            <a:pPr marL="0" lvl="0" indent="0">
              <a:spcBef>
                <a:spcPts val="720"/>
              </a:spcBef>
              <a:buClr>
                <a:schemeClr val="dk1"/>
              </a:buClr>
              <a:buSzPts val="3600"/>
              <a:buNone/>
            </a:pPr>
            <a:r>
              <a:rPr lang="en-US" sz="3600" b="1" dirty="0">
                <a:latin typeface="Georgia" panose="02040502050405020303" pitchFamily="18" charset="0"/>
              </a:rPr>
              <a:t>2025</a:t>
            </a:r>
            <a:endParaRPr lang="en-US" sz="3600" dirty="0">
              <a:latin typeface="Georgia" panose="02040502050405020303" pitchFamily="18" charset="0"/>
            </a:endParaRPr>
          </a:p>
          <a:p>
            <a:pPr lvl="0">
              <a:spcBef>
                <a:spcPts val="640"/>
              </a:spcBef>
              <a:buClr>
                <a:schemeClr val="dk1"/>
              </a:buClr>
              <a:buSzPts val="3200"/>
              <a:buFontTx/>
              <a:buChar char="-"/>
            </a:pPr>
            <a:r>
              <a:rPr lang="en-US" sz="3600" dirty="0">
                <a:latin typeface="Georgia" panose="02040502050405020303" pitchFamily="18" charset="0"/>
              </a:rPr>
              <a:t>Apply for funding</a:t>
            </a:r>
          </a:p>
          <a:p>
            <a:pPr lvl="0">
              <a:spcBef>
                <a:spcPts val="640"/>
              </a:spcBef>
              <a:buClr>
                <a:schemeClr val="dk1"/>
              </a:buClr>
              <a:buSzPts val="3200"/>
              <a:buFontTx/>
              <a:buChar char="-"/>
            </a:pPr>
            <a:r>
              <a:rPr lang="en-US" sz="3600" dirty="0">
                <a:latin typeface="Georgia" panose="02040502050405020303" pitchFamily="18" charset="0"/>
              </a:rPr>
              <a:t>Community engagement</a:t>
            </a:r>
          </a:p>
          <a:p>
            <a:pPr lvl="0">
              <a:spcBef>
                <a:spcPts val="640"/>
              </a:spcBef>
              <a:buClr>
                <a:schemeClr val="dk1"/>
              </a:buClr>
              <a:buSzPts val="3200"/>
              <a:buFontTx/>
              <a:buChar char="-"/>
            </a:pPr>
            <a:r>
              <a:rPr lang="en-US" sz="3600" dirty="0">
                <a:latin typeface="Georgia" panose="02040502050405020303" pitchFamily="18" charset="0"/>
              </a:rPr>
              <a:t>Relocation – end of 2025/early 2026</a:t>
            </a:r>
          </a:p>
          <a:p>
            <a:pPr marL="0" lvl="0" indent="0">
              <a:spcBef>
                <a:spcPts val="720"/>
              </a:spcBef>
              <a:buClr>
                <a:schemeClr val="dk1"/>
              </a:buClr>
              <a:buSzPts val="3600"/>
              <a:buNone/>
            </a:pPr>
            <a:r>
              <a:rPr lang="en-US" sz="3600" b="1" dirty="0">
                <a:latin typeface="Georgia" panose="02040502050405020303" pitchFamily="18" charset="0"/>
              </a:rPr>
              <a:t>2026</a:t>
            </a:r>
            <a:endParaRPr lang="en-US" sz="3600" dirty="0">
              <a:latin typeface="Georgia" panose="02040502050405020303" pitchFamily="18" charset="0"/>
            </a:endParaRPr>
          </a:p>
          <a:p>
            <a:pPr lvl="0">
              <a:spcBef>
                <a:spcPts val="640"/>
              </a:spcBef>
              <a:buClr>
                <a:schemeClr val="dk1"/>
              </a:buClr>
              <a:buSzPts val="3200"/>
              <a:buFontTx/>
              <a:buChar char="-"/>
            </a:pPr>
            <a:r>
              <a:rPr lang="en-US" sz="3600" dirty="0">
                <a:latin typeface="Georgia" panose="02040502050405020303" pitchFamily="18" charset="0"/>
              </a:rPr>
              <a:t>Construction begins</a:t>
            </a:r>
          </a:p>
          <a:p>
            <a:pPr marL="0" indent="0">
              <a:spcBef>
                <a:spcPts val="720"/>
              </a:spcBef>
              <a:buClr>
                <a:schemeClr val="dk1"/>
              </a:buClr>
              <a:buSzPts val="3600"/>
              <a:buNone/>
            </a:pPr>
            <a:r>
              <a:rPr lang="en-US" sz="3600" b="1" dirty="0">
                <a:latin typeface="Georgia" panose="02040502050405020303" pitchFamily="18" charset="0"/>
              </a:rPr>
              <a:t>2027</a:t>
            </a:r>
          </a:p>
          <a:p>
            <a:pPr>
              <a:spcBef>
                <a:spcPts val="720"/>
              </a:spcBef>
              <a:buClr>
                <a:schemeClr val="dk1"/>
              </a:buClr>
              <a:buSzPts val="3600"/>
              <a:buFontTx/>
              <a:buChar char="-"/>
            </a:pPr>
            <a:r>
              <a:rPr lang="en-US" sz="3600" dirty="0">
                <a:latin typeface="Georgia" panose="02040502050405020303" pitchFamily="18" charset="0"/>
              </a:rPr>
              <a:t>Return to Santa Rita West! – end of 2027</a:t>
            </a:r>
            <a:r>
              <a:rPr lang="en-US" sz="1900" dirty="0">
                <a:latin typeface="Georgia" panose="02040502050405020303" pitchFamily="18" charset="0"/>
              </a:rPr>
              <a:t>	</a:t>
            </a:r>
          </a:p>
        </p:txBody>
      </p:sp>
      <p:grpSp>
        <p:nvGrpSpPr>
          <p:cNvPr id="141" name="Group 140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42" name="Group 141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3" name="Donut 202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Donut 203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Connector 205"/>
              <p:cNvCxnSpPr>
                <a:stCxn id="203" idx="2"/>
                <a:endCxn id="203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9" name="Donut 19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Donut 19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>
                <a:stCxn id="199" idx="2"/>
                <a:endCxn id="19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5" name="Donut 19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Donut 19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>
                <a:stCxn id="195" idx="2"/>
                <a:endCxn id="19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91" name="Donut 190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Donut 191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4" name="Straight Connector 193"/>
              <p:cNvCxnSpPr>
                <a:stCxn id="191" idx="2"/>
                <a:endCxn id="191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7" name="Donut 18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Donut 18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>
                <a:stCxn id="187" idx="2"/>
                <a:endCxn id="18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3" name="Donut 182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Donut 183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>
                <a:stCxn id="183" idx="2"/>
                <a:endCxn id="183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9" name="Donut 178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Donut 179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>
                <a:stCxn id="179" idx="2"/>
                <a:endCxn id="179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5" name="Donut 174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Donut 175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5" idx="2"/>
                <a:endCxn id="175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71" name="Donut 170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Donut 171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>
                <a:stCxn id="171" idx="2"/>
                <a:endCxn id="171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7" name="Donut 166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Donut 167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7" idx="2"/>
                <a:endCxn id="167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3" name="Donut 162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Donut 163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>
                <a:stCxn id="163" idx="2"/>
                <a:endCxn id="163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9" name="Donut 15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Donut 15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59" idx="2"/>
                <a:endCxn id="15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5" name="Donut 15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Donut 15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>
                <a:stCxn id="155" idx="2"/>
                <a:endCxn id="15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8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159;p11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323" y="1746132"/>
            <a:ext cx="3521847" cy="40260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0A493-A756-484F-A819-C9D20FB77B60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72618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1000" y="1553363"/>
            <a:ext cx="12603955" cy="4364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248" y="1929204"/>
            <a:ext cx="7525940" cy="3766350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</a:rPr>
              <a:t>Ask questions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</a:rPr>
              <a:t>Share info with neighbors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</a:rPr>
              <a:t>Send comments to: </a:t>
            </a:r>
            <a:r>
              <a:rPr lang="en-US" sz="3600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  <a:hlinkClick r:id="rId4"/>
              </a:rPr>
              <a:t>AdelanteSantaRita@hacanet.org</a:t>
            </a:r>
            <a:endParaRPr lang="en-US" sz="3600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</a:endParaRPr>
          </a:p>
        </p:txBody>
      </p:sp>
      <p:grpSp>
        <p:nvGrpSpPr>
          <p:cNvPr id="141" name="Group 140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42" name="Group 141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3" name="Donut 202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Donut 203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Connector 205"/>
              <p:cNvCxnSpPr>
                <a:stCxn id="203" idx="2"/>
                <a:endCxn id="203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9" name="Donut 19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Donut 19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>
                <a:stCxn id="199" idx="2"/>
                <a:endCxn id="19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5" name="Donut 19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Donut 19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>
                <a:stCxn id="195" idx="2"/>
                <a:endCxn id="19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91" name="Donut 190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Donut 191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4" name="Straight Connector 193"/>
              <p:cNvCxnSpPr>
                <a:stCxn id="191" idx="2"/>
                <a:endCxn id="191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7" name="Donut 18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Donut 18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>
                <a:stCxn id="187" idx="2"/>
                <a:endCxn id="18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3" name="Donut 182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Donut 183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>
                <a:stCxn id="183" idx="2"/>
                <a:endCxn id="183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9" name="Donut 178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Donut 179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>
                <a:stCxn id="179" idx="2"/>
                <a:endCxn id="179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5" name="Donut 174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Donut 175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5" idx="2"/>
                <a:endCxn id="175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71" name="Donut 170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Donut 171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>
                <a:stCxn id="171" idx="2"/>
                <a:endCxn id="171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7" name="Donut 166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Donut 167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7" idx="2"/>
                <a:endCxn id="167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3" name="Donut 162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Donut 163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>
                <a:stCxn id="163" idx="2"/>
                <a:endCxn id="163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9" name="Donut 15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Donut 15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59" idx="2"/>
                <a:endCxn id="15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5" name="Donut 15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Donut 15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>
                <a:stCxn id="155" idx="2"/>
                <a:endCxn id="15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8" name="Google Shape;46;p1"/>
          <p:cNvPicPr preferRelativeResize="0"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5469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42" name="Group 141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3" name="Donut 202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Donut 203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Connector 205"/>
              <p:cNvCxnSpPr>
                <a:stCxn id="203" idx="2"/>
                <a:endCxn id="203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9" name="Donut 19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Donut 19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>
                <a:stCxn id="199" idx="2"/>
                <a:endCxn id="19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5" name="Donut 19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Donut 19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>
                <a:stCxn id="195" idx="2"/>
                <a:endCxn id="19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91" name="Donut 190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Donut 191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4" name="Straight Connector 193"/>
              <p:cNvCxnSpPr>
                <a:stCxn id="191" idx="2"/>
                <a:endCxn id="191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7" name="Donut 18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Donut 18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>
                <a:stCxn id="187" idx="2"/>
                <a:endCxn id="18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3" name="Donut 182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Donut 183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>
                <a:stCxn id="183" idx="2"/>
                <a:endCxn id="183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9" name="Donut 178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Donut 179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>
                <a:stCxn id="179" idx="2"/>
                <a:endCxn id="179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5" name="Donut 174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Donut 175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5" idx="2"/>
                <a:endCxn id="175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71" name="Donut 170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Donut 171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>
                <a:stCxn id="171" idx="2"/>
                <a:endCxn id="171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7" name="Donut 166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Donut 167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7" idx="2"/>
                <a:endCxn id="167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3" name="Donut 162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Donut 163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>
                <a:stCxn id="163" idx="2"/>
                <a:endCxn id="163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9" name="Donut 15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Donut 15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59" idx="2"/>
                <a:endCxn id="15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5" name="Donut 15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Donut 15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>
                <a:stCxn id="155" idx="2"/>
                <a:endCxn id="15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8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9" y="3003432"/>
            <a:ext cx="2629146" cy="2381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0960" y="5096753"/>
            <a:ext cx="4947188" cy="1128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</a:pPr>
            <a:endParaRPr lang="en-US" dirty="0">
              <a:solidFill>
                <a:schemeClr val="dk1"/>
              </a:solidFill>
              <a:latin typeface="Georgia" panose="02040502050405020303" pitchFamily="18" charset="0"/>
              <a:ea typeface="Calibri"/>
              <a:cs typeface="Calibri"/>
              <a:hlinkClick r:id="rId5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</a:rPr>
              <a:t>https://www.hacanet.org/adelante-santa-rita/</a:t>
            </a:r>
          </a:p>
          <a:p>
            <a:pPr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Calibri"/>
              </a:rPr>
              <a:t>AdelanteSantaRita@hacanet.org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73" y="1128360"/>
            <a:ext cx="6582673" cy="1611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63" y="4125030"/>
            <a:ext cx="4815849" cy="50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2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1000" y="1553363"/>
            <a:ext cx="12603955" cy="4364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CURRENT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260" y="1843875"/>
            <a:ext cx="7525940" cy="3766350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Antiquated/deteriorating building systems</a:t>
            </a:r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No Central AC (inefficient window units)</a:t>
            </a:r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Small living spaces</a:t>
            </a:r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eorgia" panose="02040502050405020303" pitchFamily="18" charset="0"/>
                <a:ea typeface="Calibri"/>
                <a:cs typeface="Arial" panose="020B0604020202020204" pitchFamily="34" charset="0"/>
                <a:sym typeface="Calibri"/>
              </a:rPr>
              <a:t>Little to no accessibility for persons with disabilities </a:t>
            </a:r>
            <a:endParaRPr lang="en-US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39" name="Google Shape;131;p8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8681" y="1678364"/>
            <a:ext cx="3469749" cy="22526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8680" y="4105274"/>
            <a:ext cx="3469749" cy="21431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41" name="Group 140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42" name="Group 141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3" name="Donut 202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Donut 203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" name="Straight Connector 205"/>
              <p:cNvCxnSpPr>
                <a:stCxn id="203" idx="2"/>
                <a:endCxn id="203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9" name="Donut 19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Donut 19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/>
              <p:cNvCxnSpPr>
                <a:stCxn id="199" idx="2"/>
                <a:endCxn id="19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5" name="Donut 19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Donut 19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>
                <a:stCxn id="195" idx="2"/>
                <a:endCxn id="19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91" name="Donut 190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Donut 191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4" name="Straight Connector 193"/>
              <p:cNvCxnSpPr>
                <a:stCxn id="191" idx="2"/>
                <a:endCxn id="191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7" name="Donut 186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Donut 187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0" name="Straight Connector 189"/>
              <p:cNvCxnSpPr>
                <a:stCxn id="187" idx="2"/>
                <a:endCxn id="187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3" name="Donut 182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Donut 183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>
                <a:stCxn id="183" idx="2"/>
                <a:endCxn id="183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9" name="Donut 178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Donut 179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2" name="Straight Connector 181"/>
              <p:cNvCxnSpPr>
                <a:stCxn id="179" idx="2"/>
                <a:endCxn id="179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5" name="Donut 174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Donut 175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8" name="Straight Connector 177"/>
              <p:cNvCxnSpPr>
                <a:stCxn id="175" idx="2"/>
                <a:endCxn id="175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71" name="Donut 170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Donut 171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>
                <a:stCxn id="171" idx="2"/>
                <a:endCxn id="171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7" name="Donut 166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Donut 167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0" name="Straight Connector 169"/>
              <p:cNvCxnSpPr>
                <a:stCxn id="167" idx="2"/>
                <a:endCxn id="167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3" name="Donut 162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Donut 163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6" name="Straight Connector 165"/>
              <p:cNvCxnSpPr>
                <a:stCxn id="163" idx="2"/>
                <a:endCxn id="163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9" name="Donut 158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Donut 159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59" idx="2"/>
                <a:endCxn id="159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5" name="Donut 154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Donut 155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>
                <a:stCxn id="155" idx="2"/>
                <a:endCxn id="155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7" name="Google Shape;130;p8"/>
          <p:cNvPicPr preferRelativeResize="0"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00" y="4095163"/>
            <a:ext cx="3530931" cy="21532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13" name="Google Shape;46;p1"/>
          <p:cNvPicPr preferRelativeResize="0"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AAD13-890A-0F81-662C-E7B90071E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637" y="0"/>
            <a:ext cx="105987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0999" y="1553363"/>
            <a:ext cx="12573000" cy="436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EFFORTS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53" y="1600749"/>
            <a:ext cx="6421584" cy="4361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Sept 2023- </a:t>
            </a:r>
            <a:r>
              <a:rPr lang="en-US" sz="3000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HACA announced redevelopment intentions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Jan 2024- </a:t>
            </a:r>
            <a:r>
              <a:rPr lang="en-US" sz="3000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Letters of support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Feb 2024- </a:t>
            </a:r>
            <a:r>
              <a:rPr lang="en-US" sz="3000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Residents to City Council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Mar 2024- </a:t>
            </a:r>
            <a:r>
              <a:rPr lang="en-US" sz="3000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9% Tax Credit application due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Jan 2025- </a:t>
            </a:r>
            <a:r>
              <a:rPr lang="en-US" sz="3000" dirty="0">
                <a:solidFill>
                  <a:schemeClr val="dk1"/>
                </a:solidFill>
                <a:latin typeface="Georgia" panose="02040502050405020303" pitchFamily="18" charset="0"/>
                <a:cs typeface="Calibri"/>
                <a:sym typeface="Calibri"/>
              </a:rPr>
              <a:t>9% Pre-Application Due</a:t>
            </a:r>
          </a:p>
          <a:p>
            <a:pPr marL="0" indent="0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/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DE10D-D38B-CBE4-67F8-9811159F4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39" y="2253673"/>
            <a:ext cx="5516924" cy="27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6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87D2DD-7076-6845-384B-42ED8D7D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67" y="-632012"/>
            <a:ext cx="10015368" cy="75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62C917-D3EE-B550-8F1D-7F94DA1D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8" y="0"/>
            <a:ext cx="906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0999" y="1553362"/>
            <a:ext cx="12573000" cy="5292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</a:t>
            </a:r>
          </a:p>
        </p:txBody>
      </p:sp>
      <p:grpSp>
        <p:nvGrpSpPr>
          <p:cNvPr id="138" name="Group 137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/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14352-E914-DE07-C6D6-7FBD798C9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75" y="1553362"/>
            <a:ext cx="8056460" cy="5304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88874-8C98-6D67-88A1-A5E448CD0D9A}"/>
              </a:ext>
            </a:extLst>
          </p:cNvPr>
          <p:cNvSpPr txBox="1"/>
          <p:nvPr/>
        </p:nvSpPr>
        <p:spPr>
          <a:xfrm>
            <a:off x="10046024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50440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0999" y="1553363"/>
            <a:ext cx="12573000" cy="529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</a:t>
            </a:r>
          </a:p>
        </p:txBody>
      </p:sp>
      <p:grpSp>
        <p:nvGrpSpPr>
          <p:cNvPr id="138" name="Group 137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/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5553F-24A4-26A4-BD77-BC816C7BC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210" y="1553363"/>
            <a:ext cx="9075311" cy="5304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DC09F-9C04-4728-63E3-0666C08434E7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1709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-380999" y="1553363"/>
            <a:ext cx="12573000" cy="529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3421" y="380996"/>
            <a:ext cx="12192000" cy="1325563"/>
          </a:xfrm>
        </p:spPr>
        <p:txBody>
          <a:bodyPr>
            <a:normAutofit/>
          </a:bodyPr>
          <a:lstStyle/>
          <a:p>
            <a:pPr indent="1028700"/>
            <a:r>
              <a:rPr lang="en-US" sz="4000" b="1" dirty="0">
                <a:latin typeface="Georgia" panose="02040502050405020303" pitchFamily="18" charset="0"/>
              </a:rPr>
              <a:t>SANTA RITA COURTS WEST</a:t>
            </a:r>
          </a:p>
        </p:txBody>
      </p:sp>
      <p:grpSp>
        <p:nvGrpSpPr>
          <p:cNvPr id="138" name="Group 137"/>
          <p:cNvGrpSpPr>
            <a:grpSpLocks noChangeAspect="1"/>
          </p:cNvGrpSpPr>
          <p:nvPr/>
        </p:nvGrpSpPr>
        <p:grpSpPr>
          <a:xfrm rot="10800000">
            <a:off x="-10717" y="-452859"/>
            <a:ext cx="12213429" cy="905718"/>
            <a:chOff x="-142875" y="369088"/>
            <a:chExt cx="12673012" cy="939800"/>
          </a:xfrm>
        </p:grpSpPr>
        <p:grpSp>
          <p:nvGrpSpPr>
            <p:cNvPr id="139" name="Group 138"/>
            <p:cNvGrpSpPr/>
            <p:nvPr/>
          </p:nvGrpSpPr>
          <p:grpSpPr>
            <a:xfrm>
              <a:off x="-142875" y="369088"/>
              <a:ext cx="914400" cy="914400"/>
              <a:chOff x="-200025" y="6381750"/>
              <a:chExt cx="914400" cy="914400"/>
            </a:xfrm>
          </p:grpSpPr>
          <p:sp>
            <p:nvSpPr>
              <p:cNvPr id="200" name="Donut 199"/>
              <p:cNvSpPr/>
              <p:nvPr/>
            </p:nvSpPr>
            <p:spPr>
              <a:xfrm>
                <a:off x="-2000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Donut 200"/>
              <p:cNvSpPr>
                <a:spLocks noChangeAspect="1"/>
              </p:cNvSpPr>
              <p:nvPr/>
            </p:nvSpPr>
            <p:spPr>
              <a:xfrm>
                <a:off x="-61913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>
              <a:xfrm>
                <a:off x="5714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/>
              <p:cNvCxnSpPr>
                <a:stCxn id="200" idx="2"/>
                <a:endCxn id="200" idx="6"/>
              </p:cNvCxnSpPr>
              <p:nvPr/>
            </p:nvCxnSpPr>
            <p:spPr>
              <a:xfrm>
                <a:off x="-2000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/>
            <p:cNvGrpSpPr/>
            <p:nvPr/>
          </p:nvGrpSpPr>
          <p:grpSpPr>
            <a:xfrm>
              <a:off x="828675" y="369088"/>
              <a:ext cx="914400" cy="914400"/>
              <a:chOff x="923925" y="6381750"/>
              <a:chExt cx="914400" cy="914400"/>
            </a:xfrm>
          </p:grpSpPr>
          <p:sp>
            <p:nvSpPr>
              <p:cNvPr id="196" name="Donut 19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Donut 19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>
                <a:stCxn id="196" idx="2"/>
                <a:endCxn id="19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/>
            <p:cNvGrpSpPr/>
            <p:nvPr/>
          </p:nvGrpSpPr>
          <p:grpSpPr>
            <a:xfrm>
              <a:off x="1804987" y="369088"/>
              <a:ext cx="914400" cy="914400"/>
              <a:chOff x="1957387" y="6381750"/>
              <a:chExt cx="914400" cy="914400"/>
            </a:xfrm>
          </p:grpSpPr>
          <p:sp>
            <p:nvSpPr>
              <p:cNvPr id="192" name="Donut 19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Donut 19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>
                <a:stCxn id="192" idx="2"/>
                <a:endCxn id="19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/>
            <p:cNvGrpSpPr/>
            <p:nvPr/>
          </p:nvGrpSpPr>
          <p:grpSpPr>
            <a:xfrm>
              <a:off x="2781299" y="394488"/>
              <a:ext cx="914400" cy="914400"/>
              <a:chOff x="923925" y="6381750"/>
              <a:chExt cx="914400" cy="914400"/>
            </a:xfrm>
          </p:grpSpPr>
          <p:sp>
            <p:nvSpPr>
              <p:cNvPr id="188" name="Donut 187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Donut 188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/>
              <p:cNvCxnSpPr>
                <a:stCxn id="188" idx="2"/>
                <a:endCxn id="188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/>
            <p:cNvGrpSpPr/>
            <p:nvPr/>
          </p:nvGrpSpPr>
          <p:grpSpPr>
            <a:xfrm>
              <a:off x="3757611" y="394488"/>
              <a:ext cx="914400" cy="914400"/>
              <a:chOff x="1957387" y="6381750"/>
              <a:chExt cx="914400" cy="914400"/>
            </a:xfrm>
          </p:grpSpPr>
          <p:sp>
            <p:nvSpPr>
              <p:cNvPr id="184" name="Donut 183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Donut 184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7" name="Straight Connector 186"/>
              <p:cNvCxnSpPr>
                <a:stCxn id="184" idx="2"/>
                <a:endCxn id="184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4724399" y="394488"/>
              <a:ext cx="914400" cy="914400"/>
              <a:chOff x="923925" y="6381750"/>
              <a:chExt cx="914400" cy="914400"/>
            </a:xfrm>
          </p:grpSpPr>
          <p:sp>
            <p:nvSpPr>
              <p:cNvPr id="180" name="Donut 179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Donut 180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>
                <a:stCxn id="180" idx="2"/>
                <a:endCxn id="180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5700711" y="394488"/>
              <a:ext cx="914400" cy="914400"/>
              <a:chOff x="1957387" y="6381750"/>
              <a:chExt cx="914400" cy="914400"/>
            </a:xfrm>
          </p:grpSpPr>
          <p:sp>
            <p:nvSpPr>
              <p:cNvPr id="176" name="Donut 175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Donut 176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/>
              <p:cNvCxnSpPr>
                <a:stCxn id="176" idx="2"/>
                <a:endCxn id="176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6736554" y="394488"/>
              <a:ext cx="914400" cy="914400"/>
              <a:chOff x="923925" y="6381750"/>
              <a:chExt cx="914400" cy="914400"/>
            </a:xfrm>
          </p:grpSpPr>
          <p:sp>
            <p:nvSpPr>
              <p:cNvPr id="172" name="Donut 171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Donut 172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>
                <a:stCxn id="172" idx="2"/>
                <a:endCxn id="172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7712866" y="394488"/>
              <a:ext cx="914400" cy="914400"/>
              <a:chOff x="1957387" y="6381750"/>
              <a:chExt cx="914400" cy="914400"/>
            </a:xfrm>
          </p:grpSpPr>
          <p:sp>
            <p:nvSpPr>
              <p:cNvPr id="168" name="Donut 167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Donut 168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>
                <a:stCxn id="168" idx="2"/>
                <a:endCxn id="168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8696325" y="388138"/>
              <a:ext cx="914400" cy="914400"/>
              <a:chOff x="923925" y="6381750"/>
              <a:chExt cx="914400" cy="914400"/>
            </a:xfrm>
          </p:grpSpPr>
          <p:sp>
            <p:nvSpPr>
              <p:cNvPr id="164" name="Donut 163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Donut 164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/>
              <p:cNvCxnSpPr>
                <a:stCxn id="164" idx="2"/>
                <a:endCxn id="164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>
              <a:off x="9672637" y="388138"/>
              <a:ext cx="914400" cy="914400"/>
              <a:chOff x="1957387" y="6381750"/>
              <a:chExt cx="914400" cy="914400"/>
            </a:xfrm>
          </p:grpSpPr>
          <p:sp>
            <p:nvSpPr>
              <p:cNvPr id="160" name="Donut 159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Donut 160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/>
              <p:cNvCxnSpPr>
                <a:stCxn id="160" idx="2"/>
                <a:endCxn id="160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/>
            <p:cNvGrpSpPr/>
            <p:nvPr/>
          </p:nvGrpSpPr>
          <p:grpSpPr>
            <a:xfrm>
              <a:off x="10639425" y="388138"/>
              <a:ext cx="914400" cy="914400"/>
              <a:chOff x="923925" y="6381750"/>
              <a:chExt cx="914400" cy="914400"/>
            </a:xfrm>
          </p:grpSpPr>
          <p:sp>
            <p:nvSpPr>
              <p:cNvPr id="156" name="Donut 155"/>
              <p:cNvSpPr/>
              <p:nvPr/>
            </p:nvSpPr>
            <p:spPr>
              <a:xfrm>
                <a:off x="923925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Donut 156"/>
              <p:cNvSpPr>
                <a:spLocks noChangeAspect="1"/>
              </p:cNvSpPr>
              <p:nvPr/>
            </p:nvSpPr>
            <p:spPr>
              <a:xfrm>
                <a:off x="1062037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1181099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9" name="Straight Connector 158"/>
              <p:cNvCxnSpPr>
                <a:stCxn id="156" idx="2"/>
                <a:endCxn id="156" idx="6"/>
              </p:cNvCxnSpPr>
              <p:nvPr/>
            </p:nvCxnSpPr>
            <p:spPr>
              <a:xfrm>
                <a:off x="923925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1615737" y="388138"/>
              <a:ext cx="914400" cy="914400"/>
              <a:chOff x="1957387" y="6381750"/>
              <a:chExt cx="914400" cy="914400"/>
            </a:xfrm>
          </p:grpSpPr>
          <p:sp>
            <p:nvSpPr>
              <p:cNvPr id="152" name="Donut 151"/>
              <p:cNvSpPr/>
              <p:nvPr/>
            </p:nvSpPr>
            <p:spPr>
              <a:xfrm>
                <a:off x="1957387" y="6381750"/>
                <a:ext cx="914400" cy="914400"/>
              </a:xfrm>
              <a:prstGeom prst="donut">
                <a:avLst>
                  <a:gd name="adj" fmla="val 7089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Donut 152"/>
              <p:cNvSpPr>
                <a:spLocks noChangeAspect="1"/>
              </p:cNvSpPr>
              <p:nvPr/>
            </p:nvSpPr>
            <p:spPr>
              <a:xfrm>
                <a:off x="2095499" y="6529387"/>
                <a:ext cx="633413" cy="633413"/>
              </a:xfrm>
              <a:prstGeom prst="donut">
                <a:avLst>
                  <a:gd name="adj" fmla="val 11466"/>
                </a:avLst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Oval 153"/>
              <p:cNvSpPr>
                <a:spLocks noChangeAspect="1"/>
              </p:cNvSpPr>
              <p:nvPr/>
            </p:nvSpPr>
            <p:spPr>
              <a:xfrm>
                <a:off x="2214561" y="6638925"/>
                <a:ext cx="390526" cy="352426"/>
              </a:xfrm>
              <a:prstGeom prst="ellipse">
                <a:avLst/>
              </a:prstGeom>
              <a:solidFill>
                <a:srgbClr val="C94317"/>
              </a:solidFill>
              <a:ln>
                <a:solidFill>
                  <a:srgbClr val="C943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2" idx="2"/>
                <a:endCxn id="152" idx="6"/>
              </p:cNvCxnSpPr>
              <p:nvPr/>
            </p:nvCxnSpPr>
            <p:spPr>
              <a:xfrm>
                <a:off x="1957387" y="6838950"/>
                <a:ext cx="914400" cy="0"/>
              </a:xfrm>
              <a:prstGeom prst="line">
                <a:avLst/>
              </a:prstGeom>
              <a:ln w="76200">
                <a:solidFill>
                  <a:srgbClr val="C94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Google Shape;46;p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8579" y="6168650"/>
            <a:ext cx="561030" cy="5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F01E04-F0F1-3C05-A800-2C2565AD2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17193" y="1559482"/>
            <a:ext cx="8280701" cy="52862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49DA4-FD1E-00F9-F3EB-867FF019AF1B}"/>
              </a:ext>
            </a:extLst>
          </p:cNvPr>
          <p:cNvSpPr txBox="1"/>
          <p:nvPr/>
        </p:nvSpPr>
        <p:spPr>
          <a:xfrm>
            <a:off x="10055963" y="6477004"/>
            <a:ext cx="130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4588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5831</TotalTime>
  <Words>494</Words>
  <Application>Microsoft Office PowerPoint</Application>
  <PresentationFormat>Widescreen</PresentationFormat>
  <Paragraphs>109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Office Theme</vt:lpstr>
      <vt:lpstr>RESIDENT MEETING</vt:lpstr>
      <vt:lpstr>SANTA RITA CURRENT STATE</vt:lpstr>
      <vt:lpstr>PowerPoint Presentation</vt:lpstr>
      <vt:lpstr>SANTA RITA EFFORTS TO DATE</vt:lpstr>
      <vt:lpstr>PowerPoint Presentation</vt:lpstr>
      <vt:lpstr>PowerPoint Presentation</vt:lpstr>
      <vt:lpstr>SANTA RITA COURTS WEST</vt:lpstr>
      <vt:lpstr>SANTA RITA COURTS WEST</vt:lpstr>
      <vt:lpstr>SANTA RITA COURTS WEST</vt:lpstr>
      <vt:lpstr>SANTA RITA COURTS WEST</vt:lpstr>
      <vt:lpstr>SANTA RITA COURTS WEST – PRE-K</vt:lpstr>
      <vt:lpstr>SANTA RITA COURTS WEST – PRE-K</vt:lpstr>
      <vt:lpstr>SANTA RITA RELOCATION</vt:lpstr>
      <vt:lpstr>SANTA RITA RELOCATION</vt:lpstr>
      <vt:lpstr>SANTA RITA RELOCATION</vt:lpstr>
      <vt:lpstr>SANTA RITA Relocation</vt:lpstr>
      <vt:lpstr>TENTATIVE TIMELINE</vt:lpstr>
      <vt:lpstr>HOW CAN YOU HELP?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Gass</dc:creator>
  <cp:lastModifiedBy>Ann Gass</cp:lastModifiedBy>
  <cp:revision>50</cp:revision>
  <cp:lastPrinted>2025-01-29T18:08:39Z</cp:lastPrinted>
  <dcterms:created xsi:type="dcterms:W3CDTF">2023-08-31T19:16:38Z</dcterms:created>
  <dcterms:modified xsi:type="dcterms:W3CDTF">2025-01-29T18:12:49Z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6bb5b5d-40f7-471f-a857-111009f9927c_Enabled">
    <vt:lpwstr>true</vt:lpwstr>
  </property>
  <property fmtid="{D5CDD505-2E9C-101B-9397-08002B2CF9AE}" pid="3" name="MSIP_Label_46bb5b5d-40f7-471f-a857-111009f9927c_SetDate">
    <vt:lpwstr>2024-11-18T15:10:39Z</vt:lpwstr>
  </property>
  <property fmtid="{D5CDD505-2E9C-101B-9397-08002B2CF9AE}" pid="4" name="MSIP_Label_46bb5b5d-40f7-471f-a857-111009f9927c_Method">
    <vt:lpwstr>Standard</vt:lpwstr>
  </property>
  <property fmtid="{D5CDD505-2E9C-101B-9397-08002B2CF9AE}" pid="5" name="MSIP_Label_46bb5b5d-40f7-471f-a857-111009f9927c_Name">
    <vt:lpwstr>defa4170-0d19-0005-0004-bc88714345d2</vt:lpwstr>
  </property>
  <property fmtid="{D5CDD505-2E9C-101B-9397-08002B2CF9AE}" pid="6" name="MSIP_Label_46bb5b5d-40f7-471f-a857-111009f9927c_SiteId">
    <vt:lpwstr>4bf5c83e-3eaa-49b2-aebc-44e01034cfcd</vt:lpwstr>
  </property>
  <property fmtid="{D5CDD505-2E9C-101B-9397-08002B2CF9AE}" pid="7" name="MSIP_Label_46bb5b5d-40f7-471f-a857-111009f9927c_ActionId">
    <vt:lpwstr>414e1871-bce6-4ae2-a87b-d988c323cfeb</vt:lpwstr>
  </property>
  <property fmtid="{D5CDD505-2E9C-101B-9397-08002B2CF9AE}" pid="8" name="MSIP_Label_46bb5b5d-40f7-471f-a857-111009f9927c_ContentBits">
    <vt:lpwstr>0</vt:lpwstr>
  </property>
</Properties>
</file>