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5" r:id="rId2"/>
    <p:sldId id="260" r:id="rId3"/>
    <p:sldId id="290" r:id="rId4"/>
    <p:sldId id="287" r:id="rId5"/>
    <p:sldId id="286" r:id="rId6"/>
    <p:sldId id="261" r:id="rId7"/>
    <p:sldId id="267" r:id="rId8"/>
    <p:sldId id="269" r:id="rId9"/>
    <p:sldId id="270" r:id="rId10"/>
    <p:sldId id="272" r:id="rId11"/>
    <p:sldId id="273" r:id="rId12"/>
    <p:sldId id="274" r:id="rId13"/>
    <p:sldId id="288" r:id="rId14"/>
    <p:sldId id="275" r:id="rId15"/>
    <p:sldId id="276" r:id="rId16"/>
    <p:sldId id="277" r:id="rId17"/>
    <p:sldId id="278" r:id="rId18"/>
    <p:sldId id="279" r:id="rId19"/>
    <p:sldId id="280" r:id="rId20"/>
    <p:sldId id="282" r:id="rId21"/>
    <p:sldId id="289" r:id="rId22"/>
    <p:sldId id="265" r:id="rId23"/>
    <p:sldId id="266" r:id="rId24"/>
    <p:sldId id="268" r:id="rId25"/>
    <p:sldId id="283"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E5"/>
    <a:srgbClr val="FF5E2C"/>
    <a:srgbClr val="F9F3D9"/>
    <a:srgbClr val="03AECD"/>
    <a:srgbClr val="C94317"/>
    <a:srgbClr val="751F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104" d="100"/>
          <a:sy n="104" d="100"/>
        </p:scale>
        <p:origin x="15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2C4716-19DF-4598-BBD6-C6B6AADEB1EE}" type="datetimeFigureOut">
              <a:rPr lang="en-US" smtClean="0"/>
              <a:t>9/11/2023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428D9-EE02-47F7-9335-57A79F3912BE}" type="slidenum">
              <a:rPr lang="en-US" smtClean="0"/>
              <a:t>‹#›</a:t>
            </a:fld>
            <a:endParaRPr lang="en-US"/>
          </a:p>
        </p:txBody>
      </p:sp>
    </p:spTree>
    <p:extLst>
      <p:ext uri="{BB962C8B-B14F-4D97-AF65-F5344CB8AC3E}">
        <p14:creationId xmlns:p14="http://schemas.microsoft.com/office/powerpoint/2010/main" val="424024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428D9-EE02-47F7-9335-57A79F3912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73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A1D8D93-47D0-440E-BE39-E8DA1C1E879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678221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D8D93-47D0-440E-BE39-E8DA1C1E879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3595773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D8D93-47D0-440E-BE39-E8DA1C1E879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239111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D8D93-47D0-440E-BE39-E8DA1C1E879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4179185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1D8D93-47D0-440E-BE39-E8DA1C1E879D}"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95810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1D8D93-47D0-440E-BE39-E8DA1C1E879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49415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1D8D93-47D0-440E-BE39-E8DA1C1E879D}"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195331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1D8D93-47D0-440E-BE39-E8DA1C1E879D}"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229683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D8D93-47D0-440E-BE39-E8DA1C1E879D}"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31485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1D8D93-47D0-440E-BE39-E8DA1C1E879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75417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1D8D93-47D0-440E-BE39-E8DA1C1E879D}"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06D918-7C51-4172-A109-F02586D6787C}" type="slidenum">
              <a:rPr lang="en-US" smtClean="0"/>
              <a:t>‹#›</a:t>
            </a:fld>
            <a:endParaRPr lang="en-US"/>
          </a:p>
        </p:txBody>
      </p:sp>
    </p:spTree>
    <p:extLst>
      <p:ext uri="{BB962C8B-B14F-4D97-AF65-F5344CB8AC3E}">
        <p14:creationId xmlns:p14="http://schemas.microsoft.com/office/powerpoint/2010/main" val="226673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D8D93-47D0-440E-BE39-E8DA1C1E879D}" type="datetimeFigureOut">
              <a:rPr lang="en-US" smtClean="0"/>
              <a:t>9/11/2023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6D918-7C51-4172-A109-F02586D6787C}" type="slidenum">
              <a:rPr lang="en-US" smtClean="0"/>
              <a:t>‹#›</a:t>
            </a:fld>
            <a:endParaRPr lang="en-US"/>
          </a:p>
        </p:txBody>
      </p:sp>
    </p:spTree>
    <p:extLst>
      <p:ext uri="{BB962C8B-B14F-4D97-AF65-F5344CB8AC3E}">
        <p14:creationId xmlns:p14="http://schemas.microsoft.com/office/powerpoint/2010/main" val="1101895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AdelanteSantaRita@hacanet.org"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mailto:AdelanteSantaRita@hacanet.org" TargetMode="External"/><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17763"/>
            <a:ext cx="12192000" cy="2387600"/>
          </a:xfrm>
        </p:spPr>
        <p:txBody>
          <a:bodyPr/>
          <a:lstStyle/>
          <a:p>
            <a:r>
              <a:rPr lang="en-US" b="1" dirty="0" smtClean="0">
                <a:latin typeface="Georgia" panose="02040502050405020303" pitchFamily="18" charset="0"/>
              </a:rPr>
              <a:t>COMMUNITY MEETING</a:t>
            </a:r>
            <a:endParaRPr lang="en-US" b="1" dirty="0">
              <a:latin typeface="Georgia" panose="02040502050405020303" pitchFamily="18" charset="0"/>
            </a:endParaRPr>
          </a:p>
        </p:txBody>
      </p:sp>
      <p:sp>
        <p:nvSpPr>
          <p:cNvPr id="3" name="Subtitle 2"/>
          <p:cNvSpPr>
            <a:spLocks noGrp="1"/>
          </p:cNvSpPr>
          <p:nvPr>
            <p:ph type="subTitle" idx="1"/>
          </p:nvPr>
        </p:nvSpPr>
        <p:spPr>
          <a:xfrm>
            <a:off x="1524000" y="4897438"/>
            <a:ext cx="9144000" cy="1655762"/>
          </a:xfrm>
        </p:spPr>
        <p:txBody>
          <a:bodyPr/>
          <a:lstStyle/>
          <a:p>
            <a:r>
              <a:rPr lang="en-US" dirty="0" smtClean="0"/>
              <a:t>SEPTEMBER 9, 2023</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4586" y="1479546"/>
            <a:ext cx="7458075" cy="1825633"/>
          </a:xfrm>
          <a:prstGeom prst="rect">
            <a:avLst/>
          </a:prstGeom>
        </p:spPr>
      </p:pic>
      <p:grpSp>
        <p:nvGrpSpPr>
          <p:cNvPr id="151" name="Group 150"/>
          <p:cNvGrpSpPr>
            <a:grpSpLocks noChangeAspect="1"/>
          </p:cNvGrpSpPr>
          <p:nvPr/>
        </p:nvGrpSpPr>
        <p:grpSpPr>
          <a:xfrm rot="10800000">
            <a:off x="-10717" y="-452859"/>
            <a:ext cx="12213429" cy="905718"/>
            <a:chOff x="-142875" y="369088"/>
            <a:chExt cx="12673012" cy="939800"/>
          </a:xfrm>
        </p:grpSpPr>
        <p:grpSp>
          <p:nvGrpSpPr>
            <p:cNvPr id="86" name="Group 85"/>
            <p:cNvGrpSpPr/>
            <p:nvPr/>
          </p:nvGrpSpPr>
          <p:grpSpPr>
            <a:xfrm>
              <a:off x="-142875" y="369088"/>
              <a:ext cx="914400" cy="914400"/>
              <a:chOff x="-200025" y="6381750"/>
              <a:chExt cx="914400" cy="914400"/>
            </a:xfrm>
          </p:grpSpPr>
          <p:sp>
            <p:nvSpPr>
              <p:cNvPr id="87" name="Donut 86"/>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Donut 87"/>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Oval 88"/>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0" name="Straight Connector 89"/>
              <p:cNvCxnSpPr>
                <a:stCxn id="87" idx="2"/>
                <a:endCxn id="87"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828675" y="369088"/>
              <a:ext cx="914400" cy="914400"/>
              <a:chOff x="923925" y="6381750"/>
              <a:chExt cx="914400" cy="914400"/>
            </a:xfrm>
          </p:grpSpPr>
          <p:sp>
            <p:nvSpPr>
              <p:cNvPr id="92" name="Donut 91"/>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Donut 92"/>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Oval 93"/>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5" name="Straight Connector 94"/>
              <p:cNvCxnSpPr>
                <a:stCxn id="92" idx="2"/>
                <a:endCxn id="92"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804987" y="369088"/>
              <a:ext cx="914400" cy="914400"/>
              <a:chOff x="1957387" y="6381750"/>
              <a:chExt cx="914400" cy="914400"/>
            </a:xfrm>
          </p:grpSpPr>
          <p:sp>
            <p:nvSpPr>
              <p:cNvPr id="97" name="Donut 9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Donut 9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Oval 9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0" name="Straight Connector 99"/>
              <p:cNvCxnSpPr>
                <a:stCxn id="97" idx="2"/>
                <a:endCxn id="9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2781299" y="394488"/>
              <a:ext cx="914400" cy="914400"/>
              <a:chOff x="923925" y="6381750"/>
              <a:chExt cx="914400" cy="914400"/>
            </a:xfrm>
          </p:grpSpPr>
          <p:sp>
            <p:nvSpPr>
              <p:cNvPr id="102" name="Donut 101"/>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Donut 102"/>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Oval 103"/>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5" name="Straight Connector 104"/>
              <p:cNvCxnSpPr>
                <a:stCxn id="102" idx="2"/>
                <a:endCxn id="102"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3757611" y="394488"/>
              <a:ext cx="914400" cy="914400"/>
              <a:chOff x="1957387" y="6381750"/>
              <a:chExt cx="914400" cy="914400"/>
            </a:xfrm>
          </p:grpSpPr>
          <p:sp>
            <p:nvSpPr>
              <p:cNvPr id="107" name="Donut 10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Donut 10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Oval 10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0" name="Straight Connector 109"/>
              <p:cNvCxnSpPr>
                <a:stCxn id="107" idx="2"/>
                <a:endCxn id="10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4724399" y="394488"/>
              <a:ext cx="914400" cy="914400"/>
              <a:chOff x="923925" y="6381750"/>
              <a:chExt cx="914400" cy="914400"/>
            </a:xfrm>
          </p:grpSpPr>
          <p:sp>
            <p:nvSpPr>
              <p:cNvPr id="112" name="Donut 111"/>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Donut 112"/>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Oval 113"/>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5" name="Straight Connector 114"/>
              <p:cNvCxnSpPr>
                <a:stCxn id="112" idx="2"/>
                <a:endCxn id="112"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5700711" y="394488"/>
              <a:ext cx="914400" cy="914400"/>
              <a:chOff x="1957387" y="6381750"/>
              <a:chExt cx="914400" cy="914400"/>
            </a:xfrm>
          </p:grpSpPr>
          <p:sp>
            <p:nvSpPr>
              <p:cNvPr id="117" name="Donut 11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Donut 11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Oval 11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0" name="Straight Connector 119"/>
              <p:cNvCxnSpPr>
                <a:stCxn id="117" idx="2"/>
                <a:endCxn id="11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6736554" y="394488"/>
              <a:ext cx="914400" cy="914400"/>
              <a:chOff x="923925" y="6381750"/>
              <a:chExt cx="914400" cy="914400"/>
            </a:xfrm>
          </p:grpSpPr>
          <p:sp>
            <p:nvSpPr>
              <p:cNvPr id="122" name="Donut 121"/>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Donut 122"/>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Oval 123"/>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5" name="Straight Connector 124"/>
              <p:cNvCxnSpPr>
                <a:stCxn id="122" idx="2"/>
                <a:endCxn id="122"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26" name="Group 125"/>
            <p:cNvGrpSpPr/>
            <p:nvPr/>
          </p:nvGrpSpPr>
          <p:grpSpPr>
            <a:xfrm>
              <a:off x="7712866" y="394488"/>
              <a:ext cx="914400" cy="914400"/>
              <a:chOff x="1957387" y="6381750"/>
              <a:chExt cx="914400" cy="914400"/>
            </a:xfrm>
          </p:grpSpPr>
          <p:sp>
            <p:nvSpPr>
              <p:cNvPr id="127" name="Donut 12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Donut 12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Oval 12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0" name="Straight Connector 129"/>
              <p:cNvCxnSpPr>
                <a:stCxn id="127" idx="2"/>
                <a:endCxn id="12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8696325" y="388138"/>
              <a:ext cx="914400" cy="914400"/>
              <a:chOff x="923925" y="6381750"/>
              <a:chExt cx="914400" cy="914400"/>
            </a:xfrm>
          </p:grpSpPr>
          <p:sp>
            <p:nvSpPr>
              <p:cNvPr id="132" name="Donut 131"/>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Donut 132"/>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Oval 133"/>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5" name="Straight Connector 134"/>
              <p:cNvCxnSpPr>
                <a:stCxn id="132" idx="2"/>
                <a:endCxn id="132"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36" name="Group 135"/>
            <p:cNvGrpSpPr/>
            <p:nvPr/>
          </p:nvGrpSpPr>
          <p:grpSpPr>
            <a:xfrm>
              <a:off x="9672637" y="388138"/>
              <a:ext cx="914400" cy="914400"/>
              <a:chOff x="1957387" y="6381750"/>
              <a:chExt cx="914400" cy="914400"/>
            </a:xfrm>
          </p:grpSpPr>
          <p:sp>
            <p:nvSpPr>
              <p:cNvPr id="137" name="Donut 13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Donut 13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Oval 13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0" name="Straight Connector 139"/>
              <p:cNvCxnSpPr>
                <a:stCxn id="137" idx="2"/>
                <a:endCxn id="13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10639425" y="388138"/>
              <a:ext cx="914400" cy="914400"/>
              <a:chOff x="923925" y="6381750"/>
              <a:chExt cx="914400" cy="914400"/>
            </a:xfrm>
          </p:grpSpPr>
          <p:sp>
            <p:nvSpPr>
              <p:cNvPr id="142" name="Donut 141"/>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Donut 142"/>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Oval 143"/>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5" name="Straight Connector 144"/>
              <p:cNvCxnSpPr>
                <a:stCxn id="142" idx="2"/>
                <a:endCxn id="142"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11615737" y="388138"/>
              <a:ext cx="914400" cy="914400"/>
              <a:chOff x="1957387" y="6381750"/>
              <a:chExt cx="914400" cy="914400"/>
            </a:xfrm>
          </p:grpSpPr>
          <p:sp>
            <p:nvSpPr>
              <p:cNvPr id="147" name="Donut 14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Donut 14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Oval 14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0" name="Straight Connector 149"/>
              <p:cNvCxnSpPr>
                <a:stCxn id="147" idx="2"/>
                <a:endCxn id="14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153" name="Google Shape;46;p1"/>
          <p:cNvPicPr preferRelativeResize="0">
            <a:picLocks noChangeAspect="1"/>
          </p:cNvPicPr>
          <p:nvPr/>
        </p:nvPicPr>
        <p:blipFill rotWithShape="1">
          <a:blip r:embed="rId4">
            <a:alphaModFix/>
          </a:blip>
          <a:srcRect/>
          <a:stretch/>
        </p:blipFill>
        <p:spPr>
          <a:xfrm>
            <a:off x="11321472" y="5995668"/>
            <a:ext cx="716750" cy="712351"/>
          </a:xfrm>
          <a:prstGeom prst="rect">
            <a:avLst/>
          </a:prstGeom>
          <a:noFill/>
          <a:ln>
            <a:noFill/>
          </a:ln>
        </p:spPr>
      </p:pic>
      <p:pic>
        <p:nvPicPr>
          <p:cNvPr id="161" name="Picture 1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60076" y="5492815"/>
            <a:ext cx="1170633" cy="1060385"/>
          </a:xfrm>
          <a:prstGeom prst="rect">
            <a:avLst/>
          </a:prstGeom>
        </p:spPr>
      </p:pic>
    </p:spTree>
    <p:extLst>
      <p:ext uri="{BB962C8B-B14F-4D97-AF65-F5344CB8AC3E}">
        <p14:creationId xmlns:p14="http://schemas.microsoft.com/office/powerpoint/2010/main" val="1147364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887368"/>
          </a:xfrm>
          <a:prstGeom prst="rect">
            <a:avLst/>
          </a:prstGeom>
        </p:spPr>
      </p:pic>
    </p:spTree>
    <p:extLst>
      <p:ext uri="{BB962C8B-B14F-4D97-AF65-F5344CB8AC3E}">
        <p14:creationId xmlns:p14="http://schemas.microsoft.com/office/powerpoint/2010/main" val="2648929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365D0E-15EF-8CDE-9F6D-DFAE59C235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5" cy="6857998"/>
          </a:xfrm>
          <a:prstGeom prst="rect">
            <a:avLst/>
          </a:prstGeom>
        </p:spPr>
      </p:pic>
    </p:spTree>
    <p:extLst>
      <p:ext uri="{BB962C8B-B14F-4D97-AF65-F5344CB8AC3E}">
        <p14:creationId xmlns:p14="http://schemas.microsoft.com/office/powerpoint/2010/main" val="3817512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C48D0-AED3-4836-6E76-DDA69EA096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6855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B15450-6637-6CE0-B595-1107107A52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905315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7A32AE-BE91-EA53-CEAE-B66FEBF43D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2262574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E0E80E-9C8B-BB42-C41A-28E5D6F02FF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26217760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553E99-6C3D-C45A-177E-EC85862C752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1652911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1FC9BF-B5EA-1644-A4F0-9A35A2E327A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360882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AFF8BA-77CD-E23E-80E1-1F38AD3A933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1116912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8FBB97-F862-8618-A6A3-44788DF2F7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1658904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sp>
        <p:nvSpPr>
          <p:cNvPr id="137" name="Rectangle 136"/>
          <p:cNvSpPr/>
          <p:nvPr/>
        </p:nvSpPr>
        <p:spPr>
          <a:xfrm>
            <a:off x="-381000" y="1553363"/>
            <a:ext cx="12603955" cy="436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421" y="380996"/>
            <a:ext cx="12192000" cy="1325563"/>
          </a:xfrm>
        </p:spPr>
        <p:txBody>
          <a:bodyPr>
            <a:normAutofit/>
          </a:bodyPr>
          <a:lstStyle/>
          <a:p>
            <a:pPr indent="1028700"/>
            <a:r>
              <a:rPr lang="en-US" sz="4000" b="1" dirty="0" smtClean="0">
                <a:latin typeface="Georgia" panose="02040502050405020303" pitchFamily="18" charset="0"/>
              </a:rPr>
              <a:t>MEETING GROUND RULES</a:t>
            </a:r>
            <a:endParaRPr lang="en-US" sz="4000" b="1" dirty="0">
              <a:latin typeface="Georgia" panose="02040502050405020303" pitchFamily="18" charset="0"/>
            </a:endParaRPr>
          </a:p>
        </p:txBody>
      </p:sp>
      <p:sp>
        <p:nvSpPr>
          <p:cNvPr id="3" name="Content Placeholder 2"/>
          <p:cNvSpPr>
            <a:spLocks noGrp="1"/>
          </p:cNvSpPr>
          <p:nvPr>
            <p:ph idx="1"/>
          </p:nvPr>
        </p:nvSpPr>
        <p:spPr>
          <a:xfrm>
            <a:off x="811454" y="2168506"/>
            <a:ext cx="10692826" cy="3766350"/>
          </a:xfrm>
        </p:spPr>
        <p:txBody>
          <a:bodyPr>
            <a:normAutofit/>
          </a:bodyPr>
          <a:lstStyle/>
          <a:p>
            <a:pPr>
              <a:lnSpc>
                <a:spcPct val="120000"/>
              </a:lnSpc>
              <a:spcBef>
                <a:spcPts val="0"/>
              </a:spcBef>
              <a:spcAft>
                <a:spcPts val="800"/>
              </a:spcAft>
              <a:buClr>
                <a:schemeClr val="dk1"/>
              </a:buClr>
              <a:buSzPct val="100000"/>
            </a:pPr>
            <a:r>
              <a:rPr lang="en-US" dirty="0" smtClean="0">
                <a:solidFill>
                  <a:schemeClr val="dk1"/>
                </a:solidFill>
                <a:latin typeface="Georgia" panose="02040502050405020303" pitchFamily="18" charset="0"/>
                <a:ea typeface="Calibri"/>
                <a:cs typeface="Arial" panose="020B0604020202020204" pitchFamily="34" charset="0"/>
                <a:sym typeface="Calibri"/>
              </a:rPr>
              <a:t>Be clear.</a:t>
            </a:r>
          </a:p>
          <a:p>
            <a:pPr>
              <a:lnSpc>
                <a:spcPct val="120000"/>
              </a:lnSpc>
              <a:spcBef>
                <a:spcPts val="0"/>
              </a:spcBef>
              <a:spcAft>
                <a:spcPts val="800"/>
              </a:spcAft>
              <a:buClr>
                <a:schemeClr val="dk1"/>
              </a:buClr>
              <a:buSzPct val="100000"/>
            </a:pPr>
            <a:r>
              <a:rPr lang="en-US" dirty="0" smtClean="0">
                <a:solidFill>
                  <a:schemeClr val="dk1"/>
                </a:solidFill>
                <a:latin typeface="Georgia" panose="02040502050405020303" pitchFamily="18" charset="0"/>
                <a:ea typeface="Calibri"/>
                <a:cs typeface="Arial" panose="020B0604020202020204" pitchFamily="34" charset="0"/>
                <a:sym typeface="Calibri"/>
              </a:rPr>
              <a:t>Give space for others’ input.</a:t>
            </a:r>
          </a:p>
          <a:p>
            <a:pPr>
              <a:lnSpc>
                <a:spcPct val="120000"/>
              </a:lnSpc>
              <a:spcBef>
                <a:spcPts val="0"/>
              </a:spcBef>
              <a:spcAft>
                <a:spcPts val="800"/>
              </a:spcAft>
              <a:buClr>
                <a:schemeClr val="dk1"/>
              </a:buClr>
              <a:buSzPct val="100000"/>
            </a:pPr>
            <a:r>
              <a:rPr lang="en-US" dirty="0" smtClean="0">
                <a:solidFill>
                  <a:schemeClr val="dk1"/>
                </a:solidFill>
                <a:latin typeface="Georgia" panose="02040502050405020303" pitchFamily="18" charset="0"/>
                <a:ea typeface="Calibri"/>
                <a:cs typeface="Arial" panose="020B0604020202020204" pitchFamily="34" charset="0"/>
                <a:sym typeface="Calibri"/>
              </a:rPr>
              <a:t>Share differing viewpoints, respectfully.</a:t>
            </a:r>
          </a:p>
          <a:p>
            <a:pPr>
              <a:lnSpc>
                <a:spcPct val="120000"/>
              </a:lnSpc>
              <a:spcBef>
                <a:spcPts val="0"/>
              </a:spcBef>
              <a:spcAft>
                <a:spcPts val="800"/>
              </a:spcAft>
              <a:buClr>
                <a:schemeClr val="dk1"/>
              </a:buClr>
              <a:buSzPct val="100000"/>
            </a:pPr>
            <a:r>
              <a:rPr lang="en-US" dirty="0" smtClean="0">
                <a:solidFill>
                  <a:schemeClr val="dk1"/>
                </a:solidFill>
                <a:latin typeface="Georgia" panose="02040502050405020303" pitchFamily="18" charset="0"/>
                <a:ea typeface="Calibri"/>
                <a:cs typeface="Arial" panose="020B0604020202020204" pitchFamily="34" charset="0"/>
                <a:sym typeface="Calibri"/>
              </a:rPr>
              <a:t>Be concise so we can hear from as many people as possible.</a:t>
            </a:r>
          </a:p>
          <a:p>
            <a:pPr>
              <a:lnSpc>
                <a:spcPct val="120000"/>
              </a:lnSpc>
              <a:spcBef>
                <a:spcPts val="0"/>
              </a:spcBef>
              <a:spcAft>
                <a:spcPts val="800"/>
              </a:spcAft>
              <a:buClr>
                <a:schemeClr val="dk1"/>
              </a:buClr>
              <a:buSzPct val="100000"/>
            </a:pPr>
            <a:r>
              <a:rPr lang="en-US" smtClean="0">
                <a:solidFill>
                  <a:schemeClr val="dk1"/>
                </a:solidFill>
                <a:latin typeface="Georgia" panose="02040502050405020303" pitchFamily="18" charset="0"/>
                <a:ea typeface="Calibri"/>
                <a:cs typeface="Arial" panose="020B0604020202020204" pitchFamily="34" charset="0"/>
                <a:sym typeface="Calibri"/>
              </a:rPr>
              <a:t>Additional </a:t>
            </a:r>
            <a:r>
              <a:rPr lang="en-US" dirty="0" smtClean="0">
                <a:solidFill>
                  <a:schemeClr val="dk1"/>
                </a:solidFill>
                <a:latin typeface="Georgia" panose="02040502050405020303" pitchFamily="18" charset="0"/>
                <a:ea typeface="Calibri"/>
                <a:cs typeface="Arial" panose="020B0604020202020204" pitchFamily="34" charset="0"/>
                <a:sym typeface="Calibri"/>
              </a:rPr>
              <a:t>topics will be placed in a “parking lot.”</a:t>
            </a:r>
          </a:p>
          <a:p>
            <a:pPr marL="0" indent="0">
              <a:lnSpc>
                <a:spcPct val="120000"/>
              </a:lnSpc>
              <a:spcBef>
                <a:spcPts val="0"/>
              </a:spcBef>
              <a:spcAft>
                <a:spcPts val="800"/>
              </a:spcAft>
              <a:buClr>
                <a:schemeClr val="dk1"/>
              </a:buClr>
              <a:buSzPct val="100000"/>
              <a:buNone/>
            </a:pPr>
            <a:endParaRPr lang="en-US" dirty="0" smtClean="0">
              <a:solidFill>
                <a:schemeClr val="dk1"/>
              </a:solidFill>
              <a:latin typeface="Georgia" panose="02040502050405020303" pitchFamily="18" charset="0"/>
              <a:ea typeface="Calibri"/>
              <a:cs typeface="Arial" panose="020B0604020202020204" pitchFamily="34" charset="0"/>
              <a:sym typeface="Calibri"/>
            </a:endParaRPr>
          </a:p>
        </p:txBody>
      </p:sp>
      <p:grpSp>
        <p:nvGrpSpPr>
          <p:cNvPr id="141" name="Group 140"/>
          <p:cNvGrpSpPr>
            <a:grpSpLocks noChangeAspect="1"/>
          </p:cNvGrpSpPr>
          <p:nvPr/>
        </p:nvGrpSpPr>
        <p:grpSpPr>
          <a:xfrm rot="10800000">
            <a:off x="-10717" y="-452859"/>
            <a:ext cx="12213429" cy="905718"/>
            <a:chOff x="-142875" y="369088"/>
            <a:chExt cx="12673012" cy="939800"/>
          </a:xfrm>
        </p:grpSpPr>
        <p:grpSp>
          <p:nvGrpSpPr>
            <p:cNvPr id="142" name="Group 141"/>
            <p:cNvGrpSpPr/>
            <p:nvPr/>
          </p:nvGrpSpPr>
          <p:grpSpPr>
            <a:xfrm>
              <a:off x="-142875" y="369088"/>
              <a:ext cx="914400" cy="914400"/>
              <a:chOff x="-200025" y="6381750"/>
              <a:chExt cx="914400" cy="914400"/>
            </a:xfrm>
          </p:grpSpPr>
          <p:sp>
            <p:nvSpPr>
              <p:cNvPr id="203" name="Donut 202"/>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Oval 204"/>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stCxn id="203" idx="2"/>
                <a:endCxn id="203"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828675" y="369088"/>
              <a:ext cx="914400" cy="914400"/>
              <a:chOff x="923925" y="6381750"/>
              <a:chExt cx="914400" cy="914400"/>
            </a:xfrm>
          </p:grpSpPr>
          <p:sp>
            <p:nvSpPr>
              <p:cNvPr id="199" name="Donut 19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stCxn id="199" idx="2"/>
                <a:endCxn id="19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804987" y="369088"/>
              <a:ext cx="914400" cy="914400"/>
              <a:chOff x="1957387" y="6381750"/>
              <a:chExt cx="914400" cy="914400"/>
            </a:xfrm>
          </p:grpSpPr>
          <p:sp>
            <p:nvSpPr>
              <p:cNvPr id="195" name="Donut 19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5" idx="2"/>
                <a:endCxn id="19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781299" y="394488"/>
              <a:ext cx="914400" cy="914400"/>
              <a:chOff x="923925" y="6381750"/>
              <a:chExt cx="914400" cy="914400"/>
            </a:xfrm>
          </p:grpSpPr>
          <p:sp>
            <p:nvSpPr>
              <p:cNvPr id="191" name="Donut 190"/>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stCxn id="191" idx="2"/>
                <a:endCxn id="191"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757611" y="394488"/>
              <a:ext cx="914400" cy="914400"/>
              <a:chOff x="1957387" y="6381750"/>
              <a:chExt cx="914400" cy="914400"/>
            </a:xfrm>
          </p:grpSpPr>
          <p:sp>
            <p:nvSpPr>
              <p:cNvPr id="187" name="Donut 18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7" idx="2"/>
                <a:endCxn id="18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724399" y="394488"/>
              <a:ext cx="914400" cy="914400"/>
              <a:chOff x="923925" y="6381750"/>
              <a:chExt cx="914400" cy="914400"/>
            </a:xfrm>
          </p:grpSpPr>
          <p:sp>
            <p:nvSpPr>
              <p:cNvPr id="183" name="Donut 182"/>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3" idx="2"/>
                <a:endCxn id="183"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700711" y="394488"/>
              <a:ext cx="914400" cy="914400"/>
              <a:chOff x="1957387" y="6381750"/>
              <a:chExt cx="914400" cy="914400"/>
            </a:xfrm>
          </p:grpSpPr>
          <p:sp>
            <p:nvSpPr>
              <p:cNvPr id="179" name="Donut 178"/>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stCxn id="179" idx="2"/>
                <a:endCxn id="179"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6736554" y="394488"/>
              <a:ext cx="914400" cy="914400"/>
              <a:chOff x="923925" y="6381750"/>
              <a:chExt cx="914400" cy="914400"/>
            </a:xfrm>
          </p:grpSpPr>
          <p:sp>
            <p:nvSpPr>
              <p:cNvPr id="175" name="Donut 174"/>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Oval 176"/>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stCxn id="175" idx="2"/>
                <a:endCxn id="175"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712866" y="394488"/>
              <a:ext cx="914400" cy="914400"/>
              <a:chOff x="1957387" y="6381750"/>
              <a:chExt cx="914400" cy="914400"/>
            </a:xfrm>
          </p:grpSpPr>
          <p:sp>
            <p:nvSpPr>
              <p:cNvPr id="171" name="Donut 170"/>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Oval 172"/>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stCxn id="171" idx="2"/>
                <a:endCxn id="171"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8696325" y="388138"/>
              <a:ext cx="914400" cy="914400"/>
              <a:chOff x="923925" y="6381750"/>
              <a:chExt cx="914400" cy="914400"/>
            </a:xfrm>
          </p:grpSpPr>
          <p:sp>
            <p:nvSpPr>
              <p:cNvPr id="167" name="Donut 166"/>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Oval 168"/>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7" idx="2"/>
                <a:endCxn id="167"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672637" y="388138"/>
              <a:ext cx="914400" cy="914400"/>
              <a:chOff x="1957387" y="6381750"/>
              <a:chExt cx="914400" cy="914400"/>
            </a:xfrm>
          </p:grpSpPr>
          <p:sp>
            <p:nvSpPr>
              <p:cNvPr id="163" name="Donut 162"/>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63" idx="2"/>
                <a:endCxn id="163"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0639425" y="388138"/>
              <a:ext cx="914400" cy="914400"/>
              <a:chOff x="923925" y="6381750"/>
              <a:chExt cx="914400" cy="914400"/>
            </a:xfrm>
          </p:grpSpPr>
          <p:sp>
            <p:nvSpPr>
              <p:cNvPr id="159" name="Donut 15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59" idx="2"/>
                <a:endCxn id="15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1615737" y="388138"/>
              <a:ext cx="914400" cy="914400"/>
              <a:chOff x="1957387" y="6381750"/>
              <a:chExt cx="914400" cy="914400"/>
            </a:xfrm>
          </p:grpSpPr>
          <p:sp>
            <p:nvSpPr>
              <p:cNvPr id="155" name="Donut 15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a:stCxn id="155" idx="2"/>
                <a:endCxn id="15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213" name="Google Shape;46;p1"/>
          <p:cNvPicPr preferRelativeResize="0">
            <a:picLocks noChangeAspect="1"/>
          </p:cNvPicPr>
          <p:nvPr/>
        </p:nvPicPr>
        <p:blipFill rotWithShape="1">
          <a:blip r:embed="rId2" cstate="print">
            <a:alphaModFix/>
            <a:extLst>
              <a:ext uri="{28A0092B-C50C-407E-A947-70E740481C1C}">
                <a14:useLocalDpi xmlns:a14="http://schemas.microsoft.com/office/drawing/2010/main" val="0"/>
              </a:ext>
            </a:extLst>
          </a:blip>
          <a:srcRect/>
          <a:stretch/>
        </p:blipFill>
        <p:spPr>
          <a:xfrm>
            <a:off x="11508579" y="6168650"/>
            <a:ext cx="561030" cy="557587"/>
          </a:xfrm>
          <a:prstGeom prst="rect">
            <a:avLst/>
          </a:prstGeom>
          <a:noFill/>
          <a:ln>
            <a:noFill/>
          </a:ln>
        </p:spPr>
      </p:pic>
    </p:spTree>
    <p:extLst>
      <p:ext uri="{BB962C8B-B14F-4D97-AF65-F5344CB8AC3E}">
        <p14:creationId xmlns:p14="http://schemas.microsoft.com/office/powerpoint/2010/main" val="1011360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E49B41-A0E3-D96F-CCEC-DA5AA69C41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2561876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C48D0-AED3-4836-6E76-DDA69EA09615}"/>
              </a:ext>
            </a:extLst>
          </p:cNvPr>
          <p:cNvPicPr>
            <a:picLocks noChangeAspect="1"/>
          </p:cNvPicPr>
          <p:nvPr/>
        </p:nvPicPr>
        <p:blipFill rotWithShape="1">
          <a:blip r:embed="rId2">
            <a:extLst>
              <a:ext uri="{28A0092B-C50C-407E-A947-70E740481C1C}">
                <a14:useLocalDpi xmlns:a14="http://schemas.microsoft.com/office/drawing/2010/main" val="0"/>
              </a:ext>
            </a:extLst>
          </a:blip>
          <a:srcRect l="2738" t="8429" r="7088" b="24489"/>
          <a:stretch/>
        </p:blipFill>
        <p:spPr>
          <a:xfrm>
            <a:off x="2632463" y="3569949"/>
            <a:ext cx="6830713" cy="3288051"/>
          </a:xfrm>
          <a:prstGeom prst="rect">
            <a:avLst/>
          </a:prstGeom>
        </p:spPr>
      </p:pic>
      <p:pic>
        <p:nvPicPr>
          <p:cNvPr id="4" name="Picture 3">
            <a:extLst>
              <a:ext uri="{FF2B5EF4-FFF2-40B4-BE49-F238E27FC236}">
                <a16:creationId xmlns:a16="http://schemas.microsoft.com/office/drawing/2014/main" id="{29365D0E-15EF-8CDE-9F6D-DFAE59C23506}"/>
              </a:ext>
            </a:extLst>
          </p:cNvPr>
          <p:cNvPicPr>
            <a:picLocks noChangeAspect="1"/>
          </p:cNvPicPr>
          <p:nvPr/>
        </p:nvPicPr>
        <p:blipFill rotWithShape="1">
          <a:blip r:embed="rId3">
            <a:extLst>
              <a:ext uri="{28A0092B-C50C-407E-A947-70E740481C1C}">
                <a14:useLocalDpi xmlns:a14="http://schemas.microsoft.com/office/drawing/2010/main" val="0"/>
              </a:ext>
            </a:extLst>
          </a:blip>
          <a:srcRect l="3262" t="8558" r="7198" b="23643"/>
          <a:stretch/>
        </p:blipFill>
        <p:spPr>
          <a:xfrm>
            <a:off x="2649011" y="0"/>
            <a:ext cx="6797615" cy="3330490"/>
          </a:xfrm>
          <a:prstGeom prst="rect">
            <a:avLst/>
          </a:prstGeom>
        </p:spPr>
      </p:pic>
      <p:sp>
        <p:nvSpPr>
          <p:cNvPr id="2" name="TextBox 1"/>
          <p:cNvSpPr txBox="1"/>
          <p:nvPr/>
        </p:nvSpPr>
        <p:spPr>
          <a:xfrm>
            <a:off x="785004" y="0"/>
            <a:ext cx="1847459" cy="523220"/>
          </a:xfrm>
          <a:prstGeom prst="rect">
            <a:avLst/>
          </a:prstGeom>
          <a:noFill/>
        </p:spPr>
        <p:txBody>
          <a:bodyPr wrap="square" rtlCol="0">
            <a:spAutoFit/>
          </a:bodyPr>
          <a:lstStyle/>
          <a:p>
            <a:pPr algn="r"/>
            <a:r>
              <a:rPr lang="en-US" sz="2800" dirty="0" smtClean="0">
                <a:latin typeface="Georgia" panose="02040502050405020303" pitchFamily="18" charset="0"/>
              </a:rPr>
              <a:t>PLAN 1</a:t>
            </a:r>
            <a:endParaRPr lang="en-US" sz="2800" dirty="0">
              <a:latin typeface="Georgia" panose="02040502050405020303" pitchFamily="18" charset="0"/>
            </a:endParaRPr>
          </a:p>
        </p:txBody>
      </p:sp>
      <p:sp>
        <p:nvSpPr>
          <p:cNvPr id="5" name="TextBox 4"/>
          <p:cNvSpPr txBox="1"/>
          <p:nvPr/>
        </p:nvSpPr>
        <p:spPr>
          <a:xfrm>
            <a:off x="801552" y="3499449"/>
            <a:ext cx="1847459" cy="523220"/>
          </a:xfrm>
          <a:prstGeom prst="rect">
            <a:avLst/>
          </a:prstGeom>
          <a:noFill/>
        </p:spPr>
        <p:txBody>
          <a:bodyPr wrap="square" rtlCol="0">
            <a:spAutoFit/>
          </a:bodyPr>
          <a:lstStyle/>
          <a:p>
            <a:pPr algn="r"/>
            <a:r>
              <a:rPr lang="en-US" sz="2800" dirty="0" smtClean="0">
                <a:latin typeface="Georgia" panose="02040502050405020303" pitchFamily="18" charset="0"/>
              </a:rPr>
              <a:t>PLAN 2</a:t>
            </a:r>
            <a:endParaRPr lang="en-US" sz="2800" dirty="0">
              <a:latin typeface="Georgia" panose="02040502050405020303" pitchFamily="18" charset="0"/>
            </a:endParaRPr>
          </a:p>
        </p:txBody>
      </p:sp>
    </p:spTree>
    <p:extLst>
      <p:ext uri="{BB962C8B-B14F-4D97-AF65-F5344CB8AC3E}">
        <p14:creationId xmlns:p14="http://schemas.microsoft.com/office/powerpoint/2010/main" val="2883807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sp>
        <p:nvSpPr>
          <p:cNvPr id="137" name="Rectangle 136"/>
          <p:cNvSpPr/>
          <p:nvPr/>
        </p:nvSpPr>
        <p:spPr>
          <a:xfrm>
            <a:off x="-381000" y="1553363"/>
            <a:ext cx="12603955" cy="436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421" y="380996"/>
            <a:ext cx="12192000" cy="1325563"/>
          </a:xfrm>
        </p:spPr>
        <p:txBody>
          <a:bodyPr>
            <a:normAutofit/>
          </a:bodyPr>
          <a:lstStyle/>
          <a:p>
            <a:pPr indent="1028700"/>
            <a:r>
              <a:rPr lang="en-US" sz="4000" b="1" dirty="0">
                <a:latin typeface="Georgia" panose="02040502050405020303" pitchFamily="18" charset="0"/>
              </a:rPr>
              <a:t>TENTATIVE TIMELINE</a:t>
            </a:r>
          </a:p>
        </p:txBody>
      </p:sp>
      <p:sp>
        <p:nvSpPr>
          <p:cNvPr id="3" name="Content Placeholder 2"/>
          <p:cNvSpPr>
            <a:spLocks noGrp="1"/>
          </p:cNvSpPr>
          <p:nvPr>
            <p:ph idx="1"/>
          </p:nvPr>
        </p:nvSpPr>
        <p:spPr>
          <a:xfrm>
            <a:off x="1597873" y="1875966"/>
            <a:ext cx="7525940" cy="3766350"/>
          </a:xfrm>
        </p:spPr>
        <p:txBody>
          <a:bodyPr>
            <a:normAutofit/>
          </a:bodyPr>
          <a:lstStyle/>
          <a:p>
            <a:pPr marL="0" lvl="0" indent="0">
              <a:spcBef>
                <a:spcPts val="0"/>
              </a:spcBef>
              <a:buClr>
                <a:schemeClr val="dk1"/>
              </a:buClr>
              <a:buSzPts val="3600"/>
              <a:buNone/>
            </a:pPr>
            <a:r>
              <a:rPr lang="en-US" sz="3600" b="1" dirty="0">
                <a:latin typeface="Georgia" panose="02040502050405020303" pitchFamily="18" charset="0"/>
              </a:rPr>
              <a:t>2023</a:t>
            </a:r>
            <a:endParaRPr lang="en-US" sz="3600" dirty="0">
              <a:latin typeface="Georgia" panose="02040502050405020303" pitchFamily="18" charset="0"/>
            </a:endParaRPr>
          </a:p>
          <a:p>
            <a:pPr marL="0" lvl="0" indent="0">
              <a:spcBef>
                <a:spcPts val="640"/>
              </a:spcBef>
              <a:buClr>
                <a:schemeClr val="dk1"/>
              </a:buClr>
              <a:buSzPts val="3200"/>
              <a:buNone/>
            </a:pPr>
            <a:r>
              <a:rPr lang="en-US" sz="3600" dirty="0">
                <a:latin typeface="Georgia" panose="02040502050405020303" pitchFamily="18" charset="0"/>
              </a:rPr>
              <a:t>- Planning and Design</a:t>
            </a:r>
          </a:p>
          <a:p>
            <a:pPr marL="0" lvl="0" indent="0">
              <a:spcBef>
                <a:spcPts val="720"/>
              </a:spcBef>
              <a:buClr>
                <a:schemeClr val="dk1"/>
              </a:buClr>
              <a:buSzPts val="3600"/>
              <a:buNone/>
            </a:pPr>
            <a:r>
              <a:rPr lang="en-US" sz="3600" b="1" dirty="0">
                <a:latin typeface="Georgia" panose="02040502050405020303" pitchFamily="18" charset="0"/>
              </a:rPr>
              <a:t>2024</a:t>
            </a:r>
            <a:endParaRPr lang="en-US" sz="3600" dirty="0">
              <a:latin typeface="Georgia" panose="02040502050405020303" pitchFamily="18" charset="0"/>
            </a:endParaRPr>
          </a:p>
          <a:p>
            <a:pPr marL="0" lvl="0" indent="0">
              <a:spcBef>
                <a:spcPts val="640"/>
              </a:spcBef>
              <a:buClr>
                <a:schemeClr val="dk1"/>
              </a:buClr>
              <a:buSzPts val="3200"/>
              <a:buNone/>
            </a:pPr>
            <a:r>
              <a:rPr lang="en-US" sz="3600" dirty="0">
                <a:latin typeface="Georgia" panose="02040502050405020303" pitchFamily="18" charset="0"/>
              </a:rPr>
              <a:t>- Apply for funding</a:t>
            </a:r>
          </a:p>
          <a:p>
            <a:pPr marL="0" lvl="0" indent="0">
              <a:spcBef>
                <a:spcPts val="720"/>
              </a:spcBef>
              <a:buClr>
                <a:schemeClr val="dk1"/>
              </a:buClr>
              <a:buSzPts val="3600"/>
              <a:buNone/>
            </a:pPr>
            <a:r>
              <a:rPr lang="en-US" sz="3600" b="1" dirty="0">
                <a:latin typeface="Georgia" panose="02040502050405020303" pitchFamily="18" charset="0"/>
              </a:rPr>
              <a:t>2025</a:t>
            </a:r>
            <a:endParaRPr lang="en-US" sz="3600" dirty="0">
              <a:latin typeface="Georgia" panose="02040502050405020303" pitchFamily="18" charset="0"/>
            </a:endParaRPr>
          </a:p>
          <a:p>
            <a:pPr marL="0" lvl="0" indent="0">
              <a:spcBef>
                <a:spcPts val="640"/>
              </a:spcBef>
              <a:buClr>
                <a:schemeClr val="dk1"/>
              </a:buClr>
              <a:buSzPts val="3200"/>
              <a:buNone/>
            </a:pPr>
            <a:r>
              <a:rPr lang="en-US" sz="3600" dirty="0">
                <a:latin typeface="Georgia" panose="02040502050405020303" pitchFamily="18" charset="0"/>
              </a:rPr>
              <a:t>- Construction</a:t>
            </a:r>
          </a:p>
        </p:txBody>
      </p:sp>
      <p:grpSp>
        <p:nvGrpSpPr>
          <p:cNvPr id="141" name="Group 140"/>
          <p:cNvGrpSpPr>
            <a:grpSpLocks noChangeAspect="1"/>
          </p:cNvGrpSpPr>
          <p:nvPr/>
        </p:nvGrpSpPr>
        <p:grpSpPr>
          <a:xfrm rot="10800000">
            <a:off x="-10717" y="-452859"/>
            <a:ext cx="12213429" cy="905718"/>
            <a:chOff x="-142875" y="369088"/>
            <a:chExt cx="12673012" cy="939800"/>
          </a:xfrm>
        </p:grpSpPr>
        <p:grpSp>
          <p:nvGrpSpPr>
            <p:cNvPr id="142" name="Group 141"/>
            <p:cNvGrpSpPr/>
            <p:nvPr/>
          </p:nvGrpSpPr>
          <p:grpSpPr>
            <a:xfrm>
              <a:off x="-142875" y="369088"/>
              <a:ext cx="914400" cy="914400"/>
              <a:chOff x="-200025" y="6381750"/>
              <a:chExt cx="914400" cy="914400"/>
            </a:xfrm>
          </p:grpSpPr>
          <p:sp>
            <p:nvSpPr>
              <p:cNvPr id="203" name="Donut 202"/>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Oval 204"/>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stCxn id="203" idx="2"/>
                <a:endCxn id="203"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828675" y="369088"/>
              <a:ext cx="914400" cy="914400"/>
              <a:chOff x="923925" y="6381750"/>
              <a:chExt cx="914400" cy="914400"/>
            </a:xfrm>
          </p:grpSpPr>
          <p:sp>
            <p:nvSpPr>
              <p:cNvPr id="199" name="Donut 19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stCxn id="199" idx="2"/>
                <a:endCxn id="19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804987" y="369088"/>
              <a:ext cx="914400" cy="914400"/>
              <a:chOff x="1957387" y="6381750"/>
              <a:chExt cx="914400" cy="914400"/>
            </a:xfrm>
          </p:grpSpPr>
          <p:sp>
            <p:nvSpPr>
              <p:cNvPr id="195" name="Donut 19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5" idx="2"/>
                <a:endCxn id="19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781299" y="394488"/>
              <a:ext cx="914400" cy="914400"/>
              <a:chOff x="923925" y="6381750"/>
              <a:chExt cx="914400" cy="914400"/>
            </a:xfrm>
          </p:grpSpPr>
          <p:sp>
            <p:nvSpPr>
              <p:cNvPr id="191" name="Donut 190"/>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stCxn id="191" idx="2"/>
                <a:endCxn id="191"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757611" y="394488"/>
              <a:ext cx="914400" cy="914400"/>
              <a:chOff x="1957387" y="6381750"/>
              <a:chExt cx="914400" cy="914400"/>
            </a:xfrm>
          </p:grpSpPr>
          <p:sp>
            <p:nvSpPr>
              <p:cNvPr id="187" name="Donut 18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7" idx="2"/>
                <a:endCxn id="18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724399" y="394488"/>
              <a:ext cx="914400" cy="914400"/>
              <a:chOff x="923925" y="6381750"/>
              <a:chExt cx="914400" cy="914400"/>
            </a:xfrm>
          </p:grpSpPr>
          <p:sp>
            <p:nvSpPr>
              <p:cNvPr id="183" name="Donut 182"/>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3" idx="2"/>
                <a:endCxn id="183"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700711" y="394488"/>
              <a:ext cx="914400" cy="914400"/>
              <a:chOff x="1957387" y="6381750"/>
              <a:chExt cx="914400" cy="914400"/>
            </a:xfrm>
          </p:grpSpPr>
          <p:sp>
            <p:nvSpPr>
              <p:cNvPr id="179" name="Donut 178"/>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stCxn id="179" idx="2"/>
                <a:endCxn id="179"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6736554" y="394488"/>
              <a:ext cx="914400" cy="914400"/>
              <a:chOff x="923925" y="6381750"/>
              <a:chExt cx="914400" cy="914400"/>
            </a:xfrm>
          </p:grpSpPr>
          <p:sp>
            <p:nvSpPr>
              <p:cNvPr id="175" name="Donut 174"/>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Oval 176"/>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stCxn id="175" idx="2"/>
                <a:endCxn id="175"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712866" y="394488"/>
              <a:ext cx="914400" cy="914400"/>
              <a:chOff x="1957387" y="6381750"/>
              <a:chExt cx="914400" cy="914400"/>
            </a:xfrm>
          </p:grpSpPr>
          <p:sp>
            <p:nvSpPr>
              <p:cNvPr id="171" name="Donut 170"/>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Oval 172"/>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stCxn id="171" idx="2"/>
                <a:endCxn id="171"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8696325" y="388138"/>
              <a:ext cx="914400" cy="914400"/>
              <a:chOff x="923925" y="6381750"/>
              <a:chExt cx="914400" cy="914400"/>
            </a:xfrm>
          </p:grpSpPr>
          <p:sp>
            <p:nvSpPr>
              <p:cNvPr id="167" name="Donut 166"/>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Oval 168"/>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7" idx="2"/>
                <a:endCxn id="167"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672637" y="388138"/>
              <a:ext cx="914400" cy="914400"/>
              <a:chOff x="1957387" y="6381750"/>
              <a:chExt cx="914400" cy="914400"/>
            </a:xfrm>
          </p:grpSpPr>
          <p:sp>
            <p:nvSpPr>
              <p:cNvPr id="163" name="Donut 162"/>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63" idx="2"/>
                <a:endCxn id="163"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0639425" y="388138"/>
              <a:ext cx="914400" cy="914400"/>
              <a:chOff x="923925" y="6381750"/>
              <a:chExt cx="914400" cy="914400"/>
            </a:xfrm>
          </p:grpSpPr>
          <p:sp>
            <p:nvSpPr>
              <p:cNvPr id="159" name="Donut 15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59" idx="2"/>
                <a:endCxn id="15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1615737" y="388138"/>
              <a:ext cx="914400" cy="914400"/>
              <a:chOff x="1957387" y="6381750"/>
              <a:chExt cx="914400" cy="914400"/>
            </a:xfrm>
          </p:grpSpPr>
          <p:sp>
            <p:nvSpPr>
              <p:cNvPr id="155" name="Donut 15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a:stCxn id="155" idx="2"/>
                <a:endCxn id="15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208" name="Google Shape;46;p1"/>
          <p:cNvPicPr preferRelativeResize="0">
            <a:picLocks noChangeAspect="1"/>
          </p:cNvPicPr>
          <p:nvPr/>
        </p:nvPicPr>
        <p:blipFill rotWithShape="1">
          <a:blip r:embed="rId2" cstate="print">
            <a:alphaModFix/>
            <a:extLst>
              <a:ext uri="{28A0092B-C50C-407E-A947-70E740481C1C}">
                <a14:useLocalDpi xmlns:a14="http://schemas.microsoft.com/office/drawing/2010/main" val="0"/>
              </a:ext>
            </a:extLst>
          </a:blip>
          <a:srcRect/>
          <a:stretch/>
        </p:blipFill>
        <p:spPr>
          <a:xfrm>
            <a:off x="11508579" y="6168650"/>
            <a:ext cx="561030" cy="557587"/>
          </a:xfrm>
          <a:prstGeom prst="rect">
            <a:avLst/>
          </a:prstGeom>
          <a:noFill/>
          <a:ln>
            <a:noFill/>
          </a:ln>
        </p:spPr>
      </p:pic>
      <p:pic>
        <p:nvPicPr>
          <p:cNvPr id="75" name="Google Shape;159;p11"/>
          <p:cNvPicPr preferRelativeResize="0">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6907423" y="1746132"/>
            <a:ext cx="3521847" cy="4026018"/>
          </a:xfrm>
          <a:prstGeom prst="rect">
            <a:avLst/>
          </a:prstGeom>
          <a:noFill/>
          <a:ln>
            <a:noFill/>
          </a:ln>
        </p:spPr>
      </p:pic>
    </p:spTree>
    <p:extLst>
      <p:ext uri="{BB962C8B-B14F-4D97-AF65-F5344CB8AC3E}">
        <p14:creationId xmlns:p14="http://schemas.microsoft.com/office/powerpoint/2010/main" val="3726189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sp>
        <p:nvSpPr>
          <p:cNvPr id="137" name="Rectangle 136"/>
          <p:cNvSpPr/>
          <p:nvPr/>
        </p:nvSpPr>
        <p:spPr>
          <a:xfrm>
            <a:off x="-381000" y="1553363"/>
            <a:ext cx="12603955" cy="436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https://www.surveymonkey.com/r/C7H9PKK</a:t>
            </a:r>
          </a:p>
        </p:txBody>
      </p:sp>
      <p:sp>
        <p:nvSpPr>
          <p:cNvPr id="2" name="Title 1"/>
          <p:cNvSpPr>
            <a:spLocks noGrp="1"/>
          </p:cNvSpPr>
          <p:nvPr>
            <p:ph type="title"/>
          </p:nvPr>
        </p:nvSpPr>
        <p:spPr>
          <a:xfrm>
            <a:off x="-683421" y="380996"/>
            <a:ext cx="12192000" cy="1325563"/>
          </a:xfrm>
        </p:spPr>
        <p:txBody>
          <a:bodyPr>
            <a:normAutofit/>
          </a:bodyPr>
          <a:lstStyle/>
          <a:p>
            <a:pPr indent="1028700"/>
            <a:r>
              <a:rPr lang="en-US" sz="4000" b="1" dirty="0">
                <a:latin typeface="Georgia" panose="02040502050405020303" pitchFamily="18" charset="0"/>
              </a:rPr>
              <a:t>HOW CAN YOU HELP?</a:t>
            </a:r>
          </a:p>
        </p:txBody>
      </p:sp>
      <p:sp>
        <p:nvSpPr>
          <p:cNvPr id="3" name="Content Placeholder 2"/>
          <p:cNvSpPr>
            <a:spLocks noGrp="1"/>
          </p:cNvSpPr>
          <p:nvPr>
            <p:ph idx="1"/>
          </p:nvPr>
        </p:nvSpPr>
        <p:spPr>
          <a:xfrm>
            <a:off x="1066248" y="1929204"/>
            <a:ext cx="7525940" cy="3766350"/>
          </a:xfrm>
        </p:spPr>
        <p:txBody>
          <a:bodyPr>
            <a:normAutofit/>
          </a:bodyPr>
          <a:lstStyle/>
          <a:p>
            <a:pPr marL="285750" indent="-285750">
              <a:spcBef>
                <a:spcPts val="0"/>
              </a:spcBef>
              <a:spcAft>
                <a:spcPts val="800"/>
              </a:spcAft>
              <a:buClr>
                <a:schemeClr val="dk1"/>
              </a:buClr>
              <a:buSzPct val="100000"/>
              <a:buFont typeface="Arial"/>
              <a:buChar char="•"/>
            </a:pPr>
            <a:r>
              <a:rPr lang="en-US" sz="3600" dirty="0">
                <a:solidFill>
                  <a:schemeClr val="dk1"/>
                </a:solidFill>
                <a:latin typeface="Georgia" panose="02040502050405020303" pitchFamily="18" charset="0"/>
                <a:ea typeface="Calibri"/>
                <a:cs typeface="Calibri"/>
              </a:rPr>
              <a:t>Ask questions</a:t>
            </a:r>
          </a:p>
          <a:p>
            <a:pPr marL="285750" indent="-285750">
              <a:spcBef>
                <a:spcPts val="0"/>
              </a:spcBef>
              <a:spcAft>
                <a:spcPts val="800"/>
              </a:spcAft>
              <a:buClr>
                <a:schemeClr val="dk1"/>
              </a:buClr>
              <a:buSzPct val="100000"/>
              <a:buFont typeface="Arial"/>
              <a:buChar char="•"/>
            </a:pPr>
            <a:r>
              <a:rPr lang="en-US" sz="3600" dirty="0">
                <a:solidFill>
                  <a:schemeClr val="dk1"/>
                </a:solidFill>
                <a:latin typeface="Georgia" panose="02040502050405020303" pitchFamily="18" charset="0"/>
                <a:ea typeface="Calibri"/>
                <a:cs typeface="Calibri"/>
              </a:rPr>
              <a:t>Fill out survey</a:t>
            </a:r>
          </a:p>
          <a:p>
            <a:pPr marL="285750" indent="-285750">
              <a:spcBef>
                <a:spcPts val="0"/>
              </a:spcBef>
              <a:spcAft>
                <a:spcPts val="800"/>
              </a:spcAft>
              <a:buClr>
                <a:schemeClr val="dk1"/>
              </a:buClr>
              <a:buSzPct val="100000"/>
              <a:buFont typeface="Arial"/>
              <a:buChar char="•"/>
            </a:pPr>
            <a:r>
              <a:rPr lang="en-US" sz="3600" dirty="0">
                <a:solidFill>
                  <a:schemeClr val="dk1"/>
                </a:solidFill>
                <a:latin typeface="Georgia" panose="02040502050405020303" pitchFamily="18" charset="0"/>
                <a:ea typeface="Calibri"/>
                <a:cs typeface="Calibri"/>
              </a:rPr>
              <a:t>Share info with neighbors</a:t>
            </a:r>
          </a:p>
          <a:p>
            <a:pPr marL="285750" indent="-285750">
              <a:spcBef>
                <a:spcPts val="0"/>
              </a:spcBef>
              <a:spcAft>
                <a:spcPts val="800"/>
              </a:spcAft>
              <a:buClr>
                <a:schemeClr val="dk1"/>
              </a:buClr>
              <a:buSzPct val="100000"/>
              <a:buFont typeface="Arial"/>
              <a:buChar char="•"/>
            </a:pPr>
            <a:r>
              <a:rPr lang="en-US" sz="3600" dirty="0">
                <a:solidFill>
                  <a:schemeClr val="dk1"/>
                </a:solidFill>
                <a:latin typeface="Georgia" panose="02040502050405020303" pitchFamily="18" charset="0"/>
                <a:ea typeface="Calibri"/>
                <a:cs typeface="Calibri"/>
              </a:rPr>
              <a:t>Send comments to: </a:t>
            </a:r>
            <a:r>
              <a:rPr lang="en-US" sz="3600" dirty="0">
                <a:solidFill>
                  <a:schemeClr val="dk1"/>
                </a:solidFill>
                <a:latin typeface="Georgia" panose="02040502050405020303" pitchFamily="18" charset="0"/>
                <a:ea typeface="Calibri"/>
                <a:cs typeface="Calibri"/>
                <a:hlinkClick r:id="rId2"/>
              </a:rPr>
              <a:t>AdelanteSantaRita@hacanet.org</a:t>
            </a:r>
            <a:endParaRPr lang="en-US" sz="3600" dirty="0">
              <a:solidFill>
                <a:schemeClr val="dk1"/>
              </a:solidFill>
              <a:latin typeface="Georgia" panose="02040502050405020303" pitchFamily="18" charset="0"/>
              <a:ea typeface="Calibri"/>
              <a:cs typeface="Calibri"/>
            </a:endParaRPr>
          </a:p>
        </p:txBody>
      </p:sp>
      <p:grpSp>
        <p:nvGrpSpPr>
          <p:cNvPr id="141" name="Group 140"/>
          <p:cNvGrpSpPr>
            <a:grpSpLocks noChangeAspect="1"/>
          </p:cNvGrpSpPr>
          <p:nvPr/>
        </p:nvGrpSpPr>
        <p:grpSpPr>
          <a:xfrm rot="10800000">
            <a:off x="-10717" y="-452859"/>
            <a:ext cx="12213429" cy="905718"/>
            <a:chOff x="-142875" y="369088"/>
            <a:chExt cx="12673012" cy="939800"/>
          </a:xfrm>
        </p:grpSpPr>
        <p:grpSp>
          <p:nvGrpSpPr>
            <p:cNvPr id="142" name="Group 141"/>
            <p:cNvGrpSpPr/>
            <p:nvPr/>
          </p:nvGrpSpPr>
          <p:grpSpPr>
            <a:xfrm>
              <a:off x="-142875" y="369088"/>
              <a:ext cx="914400" cy="914400"/>
              <a:chOff x="-200025" y="6381750"/>
              <a:chExt cx="914400" cy="914400"/>
            </a:xfrm>
          </p:grpSpPr>
          <p:sp>
            <p:nvSpPr>
              <p:cNvPr id="203" name="Donut 202"/>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Oval 204"/>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stCxn id="203" idx="2"/>
                <a:endCxn id="203"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828675" y="369088"/>
              <a:ext cx="914400" cy="914400"/>
              <a:chOff x="923925" y="6381750"/>
              <a:chExt cx="914400" cy="914400"/>
            </a:xfrm>
          </p:grpSpPr>
          <p:sp>
            <p:nvSpPr>
              <p:cNvPr id="199" name="Donut 19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stCxn id="199" idx="2"/>
                <a:endCxn id="19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804987" y="369088"/>
              <a:ext cx="914400" cy="914400"/>
              <a:chOff x="1957387" y="6381750"/>
              <a:chExt cx="914400" cy="914400"/>
            </a:xfrm>
          </p:grpSpPr>
          <p:sp>
            <p:nvSpPr>
              <p:cNvPr id="195" name="Donut 19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5" idx="2"/>
                <a:endCxn id="19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781299" y="394488"/>
              <a:ext cx="914400" cy="914400"/>
              <a:chOff x="923925" y="6381750"/>
              <a:chExt cx="914400" cy="914400"/>
            </a:xfrm>
          </p:grpSpPr>
          <p:sp>
            <p:nvSpPr>
              <p:cNvPr id="191" name="Donut 190"/>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stCxn id="191" idx="2"/>
                <a:endCxn id="191"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757611" y="394488"/>
              <a:ext cx="914400" cy="914400"/>
              <a:chOff x="1957387" y="6381750"/>
              <a:chExt cx="914400" cy="914400"/>
            </a:xfrm>
          </p:grpSpPr>
          <p:sp>
            <p:nvSpPr>
              <p:cNvPr id="187" name="Donut 18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7" idx="2"/>
                <a:endCxn id="18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724399" y="394488"/>
              <a:ext cx="914400" cy="914400"/>
              <a:chOff x="923925" y="6381750"/>
              <a:chExt cx="914400" cy="914400"/>
            </a:xfrm>
          </p:grpSpPr>
          <p:sp>
            <p:nvSpPr>
              <p:cNvPr id="183" name="Donut 182"/>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3" idx="2"/>
                <a:endCxn id="183"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700711" y="394488"/>
              <a:ext cx="914400" cy="914400"/>
              <a:chOff x="1957387" y="6381750"/>
              <a:chExt cx="914400" cy="914400"/>
            </a:xfrm>
          </p:grpSpPr>
          <p:sp>
            <p:nvSpPr>
              <p:cNvPr id="179" name="Donut 178"/>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stCxn id="179" idx="2"/>
                <a:endCxn id="179"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6736554" y="394488"/>
              <a:ext cx="914400" cy="914400"/>
              <a:chOff x="923925" y="6381750"/>
              <a:chExt cx="914400" cy="914400"/>
            </a:xfrm>
          </p:grpSpPr>
          <p:sp>
            <p:nvSpPr>
              <p:cNvPr id="175" name="Donut 174"/>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Oval 176"/>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stCxn id="175" idx="2"/>
                <a:endCxn id="175"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712866" y="394488"/>
              <a:ext cx="914400" cy="914400"/>
              <a:chOff x="1957387" y="6381750"/>
              <a:chExt cx="914400" cy="914400"/>
            </a:xfrm>
          </p:grpSpPr>
          <p:sp>
            <p:nvSpPr>
              <p:cNvPr id="171" name="Donut 170"/>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Oval 172"/>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stCxn id="171" idx="2"/>
                <a:endCxn id="171"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8696325" y="388138"/>
              <a:ext cx="914400" cy="914400"/>
              <a:chOff x="923925" y="6381750"/>
              <a:chExt cx="914400" cy="914400"/>
            </a:xfrm>
          </p:grpSpPr>
          <p:sp>
            <p:nvSpPr>
              <p:cNvPr id="167" name="Donut 166"/>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Oval 168"/>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7" idx="2"/>
                <a:endCxn id="167"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672637" y="388138"/>
              <a:ext cx="914400" cy="914400"/>
              <a:chOff x="1957387" y="6381750"/>
              <a:chExt cx="914400" cy="914400"/>
            </a:xfrm>
          </p:grpSpPr>
          <p:sp>
            <p:nvSpPr>
              <p:cNvPr id="163" name="Donut 162"/>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63" idx="2"/>
                <a:endCxn id="163"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0639425" y="388138"/>
              <a:ext cx="914400" cy="914400"/>
              <a:chOff x="923925" y="6381750"/>
              <a:chExt cx="914400" cy="914400"/>
            </a:xfrm>
          </p:grpSpPr>
          <p:sp>
            <p:nvSpPr>
              <p:cNvPr id="159" name="Donut 15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59" idx="2"/>
                <a:endCxn id="15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1615737" y="388138"/>
              <a:ext cx="914400" cy="914400"/>
              <a:chOff x="1957387" y="6381750"/>
              <a:chExt cx="914400" cy="914400"/>
            </a:xfrm>
          </p:grpSpPr>
          <p:sp>
            <p:nvSpPr>
              <p:cNvPr id="155" name="Donut 15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a:stCxn id="155" idx="2"/>
                <a:endCxn id="15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208" name="Google Shape;46;p1"/>
          <p:cNvPicPr preferRelativeResize="0">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11508579" y="6168650"/>
            <a:ext cx="561030" cy="557587"/>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5958" y="2112526"/>
            <a:ext cx="2477334" cy="2477334"/>
          </a:xfrm>
          <a:prstGeom prst="rect">
            <a:avLst/>
          </a:prstGeom>
        </p:spPr>
      </p:pic>
      <p:sp>
        <p:nvSpPr>
          <p:cNvPr id="5" name="TextBox 4"/>
          <p:cNvSpPr txBox="1"/>
          <p:nvPr/>
        </p:nvSpPr>
        <p:spPr>
          <a:xfrm>
            <a:off x="8228675" y="4608787"/>
            <a:ext cx="3438955" cy="307777"/>
          </a:xfrm>
          <a:prstGeom prst="rect">
            <a:avLst/>
          </a:prstGeom>
          <a:noFill/>
        </p:spPr>
        <p:txBody>
          <a:bodyPr wrap="none" rtlCol="0">
            <a:spAutoFit/>
          </a:bodyPr>
          <a:lstStyle/>
          <a:p>
            <a:r>
              <a:rPr lang="en-US" sz="1400" dirty="0"/>
              <a:t>https://www.surveymonkey.com/r/C7H9PKK</a:t>
            </a:r>
          </a:p>
        </p:txBody>
      </p:sp>
      <p:sp>
        <p:nvSpPr>
          <p:cNvPr id="6" name="TextBox 5"/>
          <p:cNvSpPr txBox="1"/>
          <p:nvPr/>
        </p:nvSpPr>
        <p:spPr>
          <a:xfrm>
            <a:off x="9191548" y="1724876"/>
            <a:ext cx="1406154" cy="369332"/>
          </a:xfrm>
          <a:prstGeom prst="rect">
            <a:avLst/>
          </a:prstGeom>
          <a:noFill/>
        </p:spPr>
        <p:txBody>
          <a:bodyPr wrap="none" rtlCol="0">
            <a:spAutoFit/>
          </a:bodyPr>
          <a:lstStyle/>
          <a:p>
            <a:r>
              <a:rPr lang="en-US" dirty="0" smtClean="0">
                <a:latin typeface="Georgia" panose="02040502050405020303" pitchFamily="18" charset="0"/>
              </a:rPr>
              <a:t>Survey Link</a:t>
            </a:r>
            <a:endParaRPr lang="en-US" dirty="0">
              <a:latin typeface="Georgia" panose="02040502050405020303" pitchFamily="18" charset="0"/>
            </a:endParaRPr>
          </a:p>
        </p:txBody>
      </p:sp>
    </p:spTree>
    <p:extLst>
      <p:ext uri="{BB962C8B-B14F-4D97-AF65-F5344CB8AC3E}">
        <p14:creationId xmlns:p14="http://schemas.microsoft.com/office/powerpoint/2010/main" val="3417546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grpSp>
        <p:nvGrpSpPr>
          <p:cNvPr id="141" name="Group 140"/>
          <p:cNvGrpSpPr>
            <a:grpSpLocks noChangeAspect="1"/>
          </p:cNvGrpSpPr>
          <p:nvPr/>
        </p:nvGrpSpPr>
        <p:grpSpPr>
          <a:xfrm rot="10800000">
            <a:off x="-10717" y="-452859"/>
            <a:ext cx="12213429" cy="905718"/>
            <a:chOff x="-142875" y="369088"/>
            <a:chExt cx="12673012" cy="939800"/>
          </a:xfrm>
        </p:grpSpPr>
        <p:grpSp>
          <p:nvGrpSpPr>
            <p:cNvPr id="142" name="Group 141"/>
            <p:cNvGrpSpPr/>
            <p:nvPr/>
          </p:nvGrpSpPr>
          <p:grpSpPr>
            <a:xfrm>
              <a:off x="-142875" y="369088"/>
              <a:ext cx="914400" cy="914400"/>
              <a:chOff x="-200025" y="6381750"/>
              <a:chExt cx="914400" cy="914400"/>
            </a:xfrm>
          </p:grpSpPr>
          <p:sp>
            <p:nvSpPr>
              <p:cNvPr id="203" name="Donut 202"/>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Oval 204"/>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stCxn id="203" idx="2"/>
                <a:endCxn id="203"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828675" y="369088"/>
              <a:ext cx="914400" cy="914400"/>
              <a:chOff x="923925" y="6381750"/>
              <a:chExt cx="914400" cy="914400"/>
            </a:xfrm>
          </p:grpSpPr>
          <p:sp>
            <p:nvSpPr>
              <p:cNvPr id="199" name="Donut 19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stCxn id="199" idx="2"/>
                <a:endCxn id="19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804987" y="369088"/>
              <a:ext cx="914400" cy="914400"/>
              <a:chOff x="1957387" y="6381750"/>
              <a:chExt cx="914400" cy="914400"/>
            </a:xfrm>
          </p:grpSpPr>
          <p:sp>
            <p:nvSpPr>
              <p:cNvPr id="195" name="Donut 19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5" idx="2"/>
                <a:endCxn id="19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781299" y="394488"/>
              <a:ext cx="914400" cy="914400"/>
              <a:chOff x="923925" y="6381750"/>
              <a:chExt cx="914400" cy="914400"/>
            </a:xfrm>
          </p:grpSpPr>
          <p:sp>
            <p:nvSpPr>
              <p:cNvPr id="191" name="Donut 190"/>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stCxn id="191" idx="2"/>
                <a:endCxn id="191"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757611" y="394488"/>
              <a:ext cx="914400" cy="914400"/>
              <a:chOff x="1957387" y="6381750"/>
              <a:chExt cx="914400" cy="914400"/>
            </a:xfrm>
          </p:grpSpPr>
          <p:sp>
            <p:nvSpPr>
              <p:cNvPr id="187" name="Donut 18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7" idx="2"/>
                <a:endCxn id="18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724399" y="394488"/>
              <a:ext cx="914400" cy="914400"/>
              <a:chOff x="923925" y="6381750"/>
              <a:chExt cx="914400" cy="914400"/>
            </a:xfrm>
          </p:grpSpPr>
          <p:sp>
            <p:nvSpPr>
              <p:cNvPr id="183" name="Donut 182"/>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3" idx="2"/>
                <a:endCxn id="183"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700711" y="394488"/>
              <a:ext cx="914400" cy="914400"/>
              <a:chOff x="1957387" y="6381750"/>
              <a:chExt cx="914400" cy="914400"/>
            </a:xfrm>
          </p:grpSpPr>
          <p:sp>
            <p:nvSpPr>
              <p:cNvPr id="179" name="Donut 178"/>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stCxn id="179" idx="2"/>
                <a:endCxn id="179"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6736554" y="394488"/>
              <a:ext cx="914400" cy="914400"/>
              <a:chOff x="923925" y="6381750"/>
              <a:chExt cx="914400" cy="914400"/>
            </a:xfrm>
          </p:grpSpPr>
          <p:sp>
            <p:nvSpPr>
              <p:cNvPr id="175" name="Donut 174"/>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Oval 176"/>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stCxn id="175" idx="2"/>
                <a:endCxn id="175"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712866" y="394488"/>
              <a:ext cx="914400" cy="914400"/>
              <a:chOff x="1957387" y="6381750"/>
              <a:chExt cx="914400" cy="914400"/>
            </a:xfrm>
          </p:grpSpPr>
          <p:sp>
            <p:nvSpPr>
              <p:cNvPr id="171" name="Donut 170"/>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Oval 172"/>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stCxn id="171" idx="2"/>
                <a:endCxn id="171"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8696325" y="388138"/>
              <a:ext cx="914400" cy="914400"/>
              <a:chOff x="923925" y="6381750"/>
              <a:chExt cx="914400" cy="914400"/>
            </a:xfrm>
          </p:grpSpPr>
          <p:sp>
            <p:nvSpPr>
              <p:cNvPr id="167" name="Donut 166"/>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Oval 168"/>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7" idx="2"/>
                <a:endCxn id="167"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672637" y="388138"/>
              <a:ext cx="914400" cy="914400"/>
              <a:chOff x="1957387" y="6381750"/>
              <a:chExt cx="914400" cy="914400"/>
            </a:xfrm>
          </p:grpSpPr>
          <p:sp>
            <p:nvSpPr>
              <p:cNvPr id="163" name="Donut 162"/>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63" idx="2"/>
                <a:endCxn id="163"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0639425" y="388138"/>
              <a:ext cx="914400" cy="914400"/>
              <a:chOff x="923925" y="6381750"/>
              <a:chExt cx="914400" cy="914400"/>
            </a:xfrm>
          </p:grpSpPr>
          <p:sp>
            <p:nvSpPr>
              <p:cNvPr id="159" name="Donut 15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59" idx="2"/>
                <a:endCxn id="15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1615737" y="388138"/>
              <a:ext cx="914400" cy="914400"/>
              <a:chOff x="1957387" y="6381750"/>
              <a:chExt cx="914400" cy="914400"/>
            </a:xfrm>
          </p:grpSpPr>
          <p:sp>
            <p:nvSpPr>
              <p:cNvPr id="155" name="Donut 15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a:stCxn id="155" idx="2"/>
                <a:endCxn id="15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208" name="Google Shape;46;p1"/>
          <p:cNvPicPr preferRelativeResize="0">
            <a:picLocks noChangeAspect="1"/>
          </p:cNvPicPr>
          <p:nvPr/>
        </p:nvPicPr>
        <p:blipFill rotWithShape="1">
          <a:blip r:embed="rId2" cstate="print">
            <a:alphaModFix/>
            <a:extLst>
              <a:ext uri="{28A0092B-C50C-407E-A947-70E740481C1C}">
                <a14:useLocalDpi xmlns:a14="http://schemas.microsoft.com/office/drawing/2010/main" val="0"/>
              </a:ext>
            </a:extLst>
          </a:blip>
          <a:srcRect/>
          <a:stretch/>
        </p:blipFill>
        <p:spPr>
          <a:xfrm>
            <a:off x="11508579" y="6168650"/>
            <a:ext cx="561030" cy="557587"/>
          </a:xfrm>
          <a:prstGeom prst="rect">
            <a:avLst/>
          </a:prstGeom>
          <a:noFill/>
          <a:ln>
            <a:noFill/>
          </a:ln>
        </p:spPr>
      </p:pic>
      <p:sp>
        <p:nvSpPr>
          <p:cNvPr id="6" name="Rectangle 5"/>
          <p:cNvSpPr/>
          <p:nvPr/>
        </p:nvSpPr>
        <p:spPr>
          <a:xfrm>
            <a:off x="3550960" y="5096753"/>
            <a:ext cx="4947188" cy="1128514"/>
          </a:xfrm>
          <a:prstGeom prst="rect">
            <a:avLst/>
          </a:prstGeom>
        </p:spPr>
        <p:txBody>
          <a:bodyPr wrap="none">
            <a:spAutoFit/>
          </a:bodyPr>
          <a:lstStyle/>
          <a:p>
            <a:pPr>
              <a:spcBef>
                <a:spcPts val="0"/>
              </a:spcBef>
              <a:spcAft>
                <a:spcPts val="800"/>
              </a:spcAft>
              <a:buClr>
                <a:schemeClr val="dk1"/>
              </a:buClr>
              <a:buSzPct val="100000"/>
            </a:pPr>
            <a:endParaRPr lang="en-US" dirty="0">
              <a:solidFill>
                <a:schemeClr val="dk1"/>
              </a:solidFill>
              <a:latin typeface="Georgia" panose="02040502050405020303" pitchFamily="18" charset="0"/>
              <a:ea typeface="Calibri"/>
              <a:cs typeface="Calibri"/>
              <a:hlinkClick r:id="rId3"/>
            </a:endParaRPr>
          </a:p>
          <a:p>
            <a:pPr algn="ctr">
              <a:spcBef>
                <a:spcPts val="0"/>
              </a:spcBef>
              <a:spcAft>
                <a:spcPts val="800"/>
              </a:spcAft>
              <a:buClr>
                <a:schemeClr val="dk1"/>
              </a:buClr>
              <a:buSzPct val="100000"/>
            </a:pPr>
            <a:r>
              <a:rPr lang="en-US" dirty="0">
                <a:solidFill>
                  <a:schemeClr val="dk1"/>
                </a:solidFill>
                <a:latin typeface="Georgia" panose="02040502050405020303" pitchFamily="18" charset="0"/>
                <a:ea typeface="Calibri"/>
                <a:cs typeface="Calibri"/>
              </a:rPr>
              <a:t>https://www.hacanet.org/adelante-santa-rita/</a:t>
            </a:r>
          </a:p>
          <a:p>
            <a:pPr algn="ctr">
              <a:spcBef>
                <a:spcPts val="0"/>
              </a:spcBef>
              <a:spcAft>
                <a:spcPts val="800"/>
              </a:spcAft>
              <a:buClr>
                <a:schemeClr val="dk1"/>
              </a:buClr>
              <a:buSzPct val="100000"/>
            </a:pPr>
            <a:r>
              <a:rPr lang="en-US" dirty="0">
                <a:solidFill>
                  <a:schemeClr val="dk1"/>
                </a:solidFill>
                <a:latin typeface="Georgia" panose="02040502050405020303" pitchFamily="18" charset="0"/>
                <a:ea typeface="Calibri"/>
                <a:cs typeface="Calibri"/>
              </a:rPr>
              <a:t>AdelanteSantaRita@hacanet.org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8773" y="1128360"/>
            <a:ext cx="6582673" cy="16113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4063" y="4125030"/>
            <a:ext cx="4815849" cy="502057"/>
          </a:xfrm>
          <a:prstGeom prst="rect">
            <a:avLst/>
          </a:prstGeom>
        </p:spPr>
      </p:pic>
      <p:pic>
        <p:nvPicPr>
          <p:cNvPr id="73" name="Picture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0273" y="3140114"/>
            <a:ext cx="2257950" cy="2045301"/>
          </a:xfrm>
          <a:prstGeom prst="rect">
            <a:avLst/>
          </a:prstGeom>
        </p:spPr>
      </p:pic>
    </p:spTree>
    <p:extLst>
      <p:ext uri="{BB962C8B-B14F-4D97-AF65-F5344CB8AC3E}">
        <p14:creationId xmlns:p14="http://schemas.microsoft.com/office/powerpoint/2010/main" val="3697128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F84E1-0DE5-6951-C856-BB03B812BC1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6074755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644542-82AB-3D6F-A96B-E39A472B935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4" cy="6857998"/>
          </a:xfrm>
          <a:prstGeom prst="rect">
            <a:avLst/>
          </a:prstGeom>
        </p:spPr>
      </p:pic>
    </p:spTree>
    <p:extLst>
      <p:ext uri="{BB962C8B-B14F-4D97-AF65-F5344CB8AC3E}">
        <p14:creationId xmlns:p14="http://schemas.microsoft.com/office/powerpoint/2010/main" val="4138873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sp>
        <p:nvSpPr>
          <p:cNvPr id="137" name="Rectangle 136"/>
          <p:cNvSpPr/>
          <p:nvPr/>
        </p:nvSpPr>
        <p:spPr>
          <a:xfrm>
            <a:off x="-381000" y="1553363"/>
            <a:ext cx="12603955" cy="436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421" y="380996"/>
            <a:ext cx="12192000" cy="1325563"/>
          </a:xfrm>
        </p:spPr>
        <p:txBody>
          <a:bodyPr>
            <a:normAutofit/>
          </a:bodyPr>
          <a:lstStyle/>
          <a:p>
            <a:pPr indent="1028700"/>
            <a:r>
              <a:rPr lang="en-US" sz="4000" b="1" dirty="0" smtClean="0">
                <a:latin typeface="Georgia" panose="02040502050405020303" pitchFamily="18" charset="0"/>
              </a:rPr>
              <a:t>PUBLIC HOUSING IN AUSTIN 1939</a:t>
            </a:r>
            <a:endParaRPr lang="en-US" sz="4000" b="1" dirty="0">
              <a:latin typeface="Georgia" panose="02040502050405020303" pitchFamily="18" charset="0"/>
            </a:endParaRPr>
          </a:p>
        </p:txBody>
      </p:sp>
      <p:sp>
        <p:nvSpPr>
          <p:cNvPr id="3" name="Content Placeholder 2"/>
          <p:cNvSpPr>
            <a:spLocks noGrp="1"/>
          </p:cNvSpPr>
          <p:nvPr>
            <p:ph idx="1"/>
          </p:nvPr>
        </p:nvSpPr>
        <p:spPr>
          <a:xfrm>
            <a:off x="6423382" y="2168506"/>
            <a:ext cx="5080898" cy="3766350"/>
          </a:xfrm>
        </p:spPr>
        <p:txBody>
          <a:bodyPr>
            <a:normAutofit fontScale="70000" lnSpcReduction="20000"/>
          </a:bodyPr>
          <a:lstStyle/>
          <a:p>
            <a:pPr marL="0" lvl="0" indent="0">
              <a:lnSpc>
                <a:spcPct val="120000"/>
              </a:lnSpc>
              <a:spcBef>
                <a:spcPts val="0"/>
              </a:spcBef>
              <a:spcAft>
                <a:spcPts val="800"/>
              </a:spcAft>
              <a:buClr>
                <a:schemeClr val="dk1"/>
              </a:buClr>
              <a:buSzPct val="100000"/>
              <a:buNone/>
            </a:pPr>
            <a:r>
              <a:rPr lang="en-US" dirty="0">
                <a:solidFill>
                  <a:schemeClr val="dk1"/>
                </a:solidFill>
                <a:latin typeface="Georgia" panose="02040502050405020303" pitchFamily="18" charset="0"/>
                <a:ea typeface="Calibri"/>
                <a:cs typeface="Arial" panose="020B0604020202020204" pitchFamily="34" charset="0"/>
                <a:sym typeface="Calibri"/>
              </a:rPr>
              <a:t>These properties—Santa Rita, Chalmers, and Rosewood--were among the first public housing projects created under the U.S. Housing Act of 1937.  The developments represented an important aspect of President Franklin Roosevelt’s New Deal program and were intensely championed by then-Congressman Lyndon Baines Johnson. They were built by HACA from 1938 to 1940. </a:t>
            </a:r>
          </a:p>
        </p:txBody>
      </p:sp>
      <p:grpSp>
        <p:nvGrpSpPr>
          <p:cNvPr id="141" name="Group 140"/>
          <p:cNvGrpSpPr>
            <a:grpSpLocks noChangeAspect="1"/>
          </p:cNvGrpSpPr>
          <p:nvPr/>
        </p:nvGrpSpPr>
        <p:grpSpPr>
          <a:xfrm rot="10800000">
            <a:off x="-10717" y="-452859"/>
            <a:ext cx="12213429" cy="905718"/>
            <a:chOff x="-142875" y="369088"/>
            <a:chExt cx="12673012" cy="939800"/>
          </a:xfrm>
        </p:grpSpPr>
        <p:grpSp>
          <p:nvGrpSpPr>
            <p:cNvPr id="142" name="Group 141"/>
            <p:cNvGrpSpPr/>
            <p:nvPr/>
          </p:nvGrpSpPr>
          <p:grpSpPr>
            <a:xfrm>
              <a:off x="-142875" y="369088"/>
              <a:ext cx="914400" cy="914400"/>
              <a:chOff x="-200025" y="6381750"/>
              <a:chExt cx="914400" cy="914400"/>
            </a:xfrm>
          </p:grpSpPr>
          <p:sp>
            <p:nvSpPr>
              <p:cNvPr id="203" name="Donut 202"/>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Oval 204"/>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stCxn id="203" idx="2"/>
                <a:endCxn id="203"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828675" y="369088"/>
              <a:ext cx="914400" cy="914400"/>
              <a:chOff x="923925" y="6381750"/>
              <a:chExt cx="914400" cy="914400"/>
            </a:xfrm>
          </p:grpSpPr>
          <p:sp>
            <p:nvSpPr>
              <p:cNvPr id="199" name="Donut 19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stCxn id="199" idx="2"/>
                <a:endCxn id="19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804987" y="369088"/>
              <a:ext cx="914400" cy="914400"/>
              <a:chOff x="1957387" y="6381750"/>
              <a:chExt cx="914400" cy="914400"/>
            </a:xfrm>
          </p:grpSpPr>
          <p:sp>
            <p:nvSpPr>
              <p:cNvPr id="195" name="Donut 19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5" idx="2"/>
                <a:endCxn id="19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781299" y="394488"/>
              <a:ext cx="914400" cy="914400"/>
              <a:chOff x="923925" y="6381750"/>
              <a:chExt cx="914400" cy="914400"/>
            </a:xfrm>
          </p:grpSpPr>
          <p:sp>
            <p:nvSpPr>
              <p:cNvPr id="191" name="Donut 190"/>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stCxn id="191" idx="2"/>
                <a:endCxn id="191"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757611" y="394488"/>
              <a:ext cx="914400" cy="914400"/>
              <a:chOff x="1957387" y="6381750"/>
              <a:chExt cx="914400" cy="914400"/>
            </a:xfrm>
          </p:grpSpPr>
          <p:sp>
            <p:nvSpPr>
              <p:cNvPr id="187" name="Donut 18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7" idx="2"/>
                <a:endCxn id="18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724399" y="394488"/>
              <a:ext cx="914400" cy="914400"/>
              <a:chOff x="923925" y="6381750"/>
              <a:chExt cx="914400" cy="914400"/>
            </a:xfrm>
          </p:grpSpPr>
          <p:sp>
            <p:nvSpPr>
              <p:cNvPr id="183" name="Donut 182"/>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3" idx="2"/>
                <a:endCxn id="183"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700711" y="394488"/>
              <a:ext cx="914400" cy="914400"/>
              <a:chOff x="1957387" y="6381750"/>
              <a:chExt cx="914400" cy="914400"/>
            </a:xfrm>
          </p:grpSpPr>
          <p:sp>
            <p:nvSpPr>
              <p:cNvPr id="179" name="Donut 178"/>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stCxn id="179" idx="2"/>
                <a:endCxn id="179"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6736554" y="394488"/>
              <a:ext cx="914400" cy="914400"/>
              <a:chOff x="923925" y="6381750"/>
              <a:chExt cx="914400" cy="914400"/>
            </a:xfrm>
          </p:grpSpPr>
          <p:sp>
            <p:nvSpPr>
              <p:cNvPr id="175" name="Donut 174"/>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Oval 176"/>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stCxn id="175" idx="2"/>
                <a:endCxn id="175"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712866" y="394488"/>
              <a:ext cx="914400" cy="914400"/>
              <a:chOff x="1957387" y="6381750"/>
              <a:chExt cx="914400" cy="914400"/>
            </a:xfrm>
          </p:grpSpPr>
          <p:sp>
            <p:nvSpPr>
              <p:cNvPr id="171" name="Donut 170"/>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Oval 172"/>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stCxn id="171" idx="2"/>
                <a:endCxn id="171"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8696325" y="388138"/>
              <a:ext cx="914400" cy="914400"/>
              <a:chOff x="923925" y="6381750"/>
              <a:chExt cx="914400" cy="914400"/>
            </a:xfrm>
          </p:grpSpPr>
          <p:sp>
            <p:nvSpPr>
              <p:cNvPr id="167" name="Donut 166"/>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Oval 168"/>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7" idx="2"/>
                <a:endCxn id="167"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672637" y="388138"/>
              <a:ext cx="914400" cy="914400"/>
              <a:chOff x="1957387" y="6381750"/>
              <a:chExt cx="914400" cy="914400"/>
            </a:xfrm>
          </p:grpSpPr>
          <p:sp>
            <p:nvSpPr>
              <p:cNvPr id="163" name="Donut 162"/>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63" idx="2"/>
                <a:endCxn id="163"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0639425" y="388138"/>
              <a:ext cx="914400" cy="914400"/>
              <a:chOff x="923925" y="6381750"/>
              <a:chExt cx="914400" cy="914400"/>
            </a:xfrm>
          </p:grpSpPr>
          <p:sp>
            <p:nvSpPr>
              <p:cNvPr id="159" name="Donut 15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59" idx="2"/>
                <a:endCxn id="15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1615737" y="388138"/>
              <a:ext cx="914400" cy="914400"/>
              <a:chOff x="1957387" y="6381750"/>
              <a:chExt cx="914400" cy="914400"/>
            </a:xfrm>
          </p:grpSpPr>
          <p:sp>
            <p:nvSpPr>
              <p:cNvPr id="155" name="Donut 15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a:stCxn id="155" idx="2"/>
                <a:endCxn id="15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213" name="Google Shape;46;p1"/>
          <p:cNvPicPr preferRelativeResize="0">
            <a:picLocks noChangeAspect="1"/>
          </p:cNvPicPr>
          <p:nvPr/>
        </p:nvPicPr>
        <p:blipFill rotWithShape="1">
          <a:blip r:embed="rId2" cstate="print">
            <a:alphaModFix/>
            <a:extLst>
              <a:ext uri="{28A0092B-C50C-407E-A947-70E740481C1C}">
                <a14:useLocalDpi xmlns:a14="http://schemas.microsoft.com/office/drawing/2010/main" val="0"/>
              </a:ext>
            </a:extLst>
          </a:blip>
          <a:srcRect/>
          <a:stretch/>
        </p:blipFill>
        <p:spPr>
          <a:xfrm>
            <a:off x="11508579" y="6168650"/>
            <a:ext cx="561030" cy="557587"/>
          </a:xfrm>
          <a:prstGeom prst="rect">
            <a:avLst/>
          </a:prstGeom>
          <a:noFill/>
          <a:ln>
            <a:noFill/>
          </a:ln>
        </p:spPr>
      </p:pic>
      <p:pic>
        <p:nvPicPr>
          <p:cNvPr id="75" name="Google Shape;60;p2"/>
          <p:cNvPicPr preferRelativeResize="0"/>
          <p:nvPr/>
        </p:nvPicPr>
        <p:blipFill rotWithShape="1">
          <a:blip r:embed="rId3">
            <a:alphaModFix/>
          </a:blip>
          <a:srcRect b="24600"/>
          <a:stretch/>
        </p:blipFill>
        <p:spPr>
          <a:xfrm>
            <a:off x="265788" y="4460217"/>
            <a:ext cx="4154829" cy="2160456"/>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76" name="Google Shape;56;p2"/>
          <p:cNvPicPr preferRelativeResize="0">
            <a:picLocks/>
          </p:cNvPicPr>
          <p:nvPr/>
        </p:nvPicPr>
        <p:blipFill rotWithShape="1">
          <a:blip r:embed="rId4">
            <a:alphaModFix/>
          </a:blip>
          <a:srcRect l="1780" t="8800" r="2060" b="19881"/>
          <a:stretch/>
        </p:blipFill>
        <p:spPr>
          <a:xfrm>
            <a:off x="305816" y="1536707"/>
            <a:ext cx="4114801" cy="2112708"/>
          </a:xfrm>
          <a:prstGeom prst="rect">
            <a:avLst/>
          </a:prstGeom>
          <a:noFill/>
          <a:ln w="127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77" name="Google Shape;57;p2"/>
          <p:cNvPicPr preferRelativeResize="0"/>
          <p:nvPr/>
        </p:nvPicPr>
        <p:blipFill rotWithShape="1">
          <a:blip r:embed="rId5">
            <a:alphaModFix/>
          </a:blip>
          <a:srcRect t="5585" b="9721"/>
          <a:stretch/>
        </p:blipFill>
        <p:spPr>
          <a:xfrm>
            <a:off x="2533488" y="2701834"/>
            <a:ext cx="3515855" cy="2283805"/>
          </a:xfrm>
          <a:prstGeom prst="rect">
            <a:avLst/>
          </a:prstGeom>
          <a:noFill/>
          <a:ln w="12700" cap="flat" cmpd="sng">
            <a:solidFill>
              <a:srgbClr val="000000"/>
            </a:solidFill>
            <a:prstDash val="solid"/>
            <a:round/>
            <a:headEnd type="none" w="sm" len="sm"/>
            <a:tailEnd type="none" w="sm" len="sm"/>
          </a:ln>
          <a:effectLst>
            <a:outerShdw blurRad="50800" dist="76200" dir="2700000" algn="tl" rotWithShape="0">
              <a:srgbClr val="000000">
                <a:alpha val="40000"/>
              </a:srgbClr>
            </a:outerShdw>
          </a:effectLst>
        </p:spPr>
      </p:pic>
    </p:spTree>
    <p:extLst>
      <p:ext uri="{BB962C8B-B14F-4D97-AF65-F5344CB8AC3E}">
        <p14:creationId xmlns:p14="http://schemas.microsoft.com/office/powerpoint/2010/main" val="2323143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sp>
        <p:nvSpPr>
          <p:cNvPr id="137" name="Rectangle 136"/>
          <p:cNvSpPr/>
          <p:nvPr/>
        </p:nvSpPr>
        <p:spPr>
          <a:xfrm>
            <a:off x="-381000" y="1553363"/>
            <a:ext cx="12603955" cy="436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421" y="380996"/>
            <a:ext cx="12192000" cy="1325563"/>
          </a:xfrm>
        </p:spPr>
        <p:txBody>
          <a:bodyPr>
            <a:normAutofit/>
          </a:bodyPr>
          <a:lstStyle/>
          <a:p>
            <a:pPr indent="1028700"/>
            <a:r>
              <a:rPr lang="en-US" sz="4000" b="1" dirty="0" smtClean="0">
                <a:latin typeface="Georgia" panose="02040502050405020303" pitchFamily="18" charset="0"/>
              </a:rPr>
              <a:t>PUBLIC HOUSING IN AUSTIN 1939</a:t>
            </a:r>
            <a:endParaRPr lang="en-US" sz="4000" b="1" dirty="0">
              <a:latin typeface="Georgia" panose="02040502050405020303" pitchFamily="18" charset="0"/>
            </a:endParaRPr>
          </a:p>
        </p:txBody>
      </p:sp>
      <p:sp>
        <p:nvSpPr>
          <p:cNvPr id="3" name="Content Placeholder 2"/>
          <p:cNvSpPr>
            <a:spLocks noGrp="1"/>
          </p:cNvSpPr>
          <p:nvPr>
            <p:ph idx="1"/>
          </p:nvPr>
        </p:nvSpPr>
        <p:spPr>
          <a:xfrm>
            <a:off x="6423382" y="2168506"/>
            <a:ext cx="5080898" cy="3766350"/>
          </a:xfrm>
        </p:spPr>
        <p:txBody>
          <a:bodyPr>
            <a:normAutofit fontScale="55000" lnSpcReduction="20000"/>
          </a:bodyPr>
          <a:lstStyle/>
          <a:p>
            <a:pPr marL="0" lvl="0" indent="0">
              <a:lnSpc>
                <a:spcPct val="120000"/>
              </a:lnSpc>
              <a:spcBef>
                <a:spcPts val="0"/>
              </a:spcBef>
              <a:spcAft>
                <a:spcPts val="800"/>
              </a:spcAft>
              <a:buClr>
                <a:schemeClr val="dk1"/>
              </a:buClr>
              <a:buSzPct val="100000"/>
              <a:buNone/>
            </a:pPr>
            <a:r>
              <a:rPr lang="en-US" dirty="0">
                <a:solidFill>
                  <a:schemeClr val="dk1"/>
                </a:solidFill>
                <a:latin typeface="Georgia" panose="02040502050405020303" pitchFamily="18" charset="0"/>
                <a:ea typeface="Calibri"/>
                <a:cs typeface="Arial" panose="020B0604020202020204" pitchFamily="34" charset="0"/>
                <a:sym typeface="Calibri"/>
              </a:rPr>
              <a:t>Under the Rental Assistance Demonstration (RAD) program, HACA’s traditional public housing transitioned to a long-term subsidy platform that allows for new resources to upgrade properties.</a:t>
            </a:r>
          </a:p>
          <a:p>
            <a:pPr marL="0" lvl="0" indent="0">
              <a:lnSpc>
                <a:spcPct val="120000"/>
              </a:lnSpc>
              <a:spcBef>
                <a:spcPts val="0"/>
              </a:spcBef>
              <a:spcAft>
                <a:spcPts val="800"/>
              </a:spcAft>
              <a:buClr>
                <a:schemeClr val="dk1"/>
              </a:buClr>
              <a:buSzPct val="100000"/>
              <a:buNone/>
            </a:pPr>
            <a:r>
              <a:rPr lang="en-US" dirty="0">
                <a:solidFill>
                  <a:schemeClr val="dk1"/>
                </a:solidFill>
                <a:latin typeface="Georgia" panose="02040502050405020303" pitchFamily="18" charset="0"/>
                <a:ea typeface="Calibri"/>
                <a:cs typeface="Arial" panose="020B0604020202020204" pitchFamily="34" charset="0"/>
                <a:sym typeface="Calibri"/>
              </a:rPr>
              <a:t>HACA’s primary goals:</a:t>
            </a:r>
          </a:p>
          <a:p>
            <a:pPr marL="0" lvl="0" indent="0">
              <a:lnSpc>
                <a:spcPct val="120000"/>
              </a:lnSpc>
              <a:spcBef>
                <a:spcPts val="0"/>
              </a:spcBef>
              <a:spcAft>
                <a:spcPts val="800"/>
              </a:spcAft>
              <a:buClr>
                <a:schemeClr val="dk1"/>
              </a:buClr>
              <a:buSzPct val="100000"/>
              <a:buNone/>
            </a:pPr>
            <a:r>
              <a:rPr lang="en-US" dirty="0">
                <a:solidFill>
                  <a:schemeClr val="dk1"/>
                </a:solidFill>
                <a:latin typeface="Georgia" panose="02040502050405020303" pitchFamily="18" charset="0"/>
                <a:ea typeface="Calibri"/>
                <a:cs typeface="Arial" panose="020B0604020202020204" pitchFamily="34" charset="0"/>
                <a:sym typeface="Calibri"/>
              </a:rPr>
              <a:t>Revitalize aging facilities to expand the number of units serving low-income families;</a:t>
            </a:r>
          </a:p>
          <a:p>
            <a:pPr marL="0" lvl="0" indent="0">
              <a:lnSpc>
                <a:spcPct val="120000"/>
              </a:lnSpc>
              <a:spcBef>
                <a:spcPts val="0"/>
              </a:spcBef>
              <a:spcAft>
                <a:spcPts val="800"/>
              </a:spcAft>
              <a:buClr>
                <a:schemeClr val="dk1"/>
              </a:buClr>
              <a:buSzPct val="100000"/>
              <a:buNone/>
            </a:pPr>
            <a:r>
              <a:rPr lang="en-US" dirty="0">
                <a:solidFill>
                  <a:schemeClr val="dk1"/>
                </a:solidFill>
                <a:latin typeface="Georgia" panose="02040502050405020303" pitchFamily="18" charset="0"/>
                <a:ea typeface="Calibri"/>
                <a:cs typeface="Arial" panose="020B0604020202020204" pitchFamily="34" charset="0"/>
                <a:sym typeface="Calibri"/>
              </a:rPr>
              <a:t>Providing residents with health and wellness services, job training, and educational support; and,</a:t>
            </a:r>
          </a:p>
          <a:p>
            <a:pPr marL="0" lvl="0" indent="0">
              <a:lnSpc>
                <a:spcPct val="120000"/>
              </a:lnSpc>
              <a:spcBef>
                <a:spcPts val="0"/>
              </a:spcBef>
              <a:spcAft>
                <a:spcPts val="800"/>
              </a:spcAft>
              <a:buClr>
                <a:schemeClr val="dk1"/>
              </a:buClr>
              <a:buSzPct val="100000"/>
              <a:buNone/>
            </a:pPr>
            <a:r>
              <a:rPr lang="en-US" dirty="0">
                <a:solidFill>
                  <a:schemeClr val="dk1"/>
                </a:solidFill>
                <a:latin typeface="Georgia" panose="02040502050405020303" pitchFamily="18" charset="0"/>
                <a:ea typeface="Calibri"/>
                <a:cs typeface="Arial" panose="020B0604020202020204" pitchFamily="34" charset="0"/>
                <a:sym typeface="Calibri"/>
              </a:rPr>
              <a:t>Preserving the historic legacy of properties and maintaining neighborhood communities.</a:t>
            </a:r>
          </a:p>
        </p:txBody>
      </p:sp>
      <p:grpSp>
        <p:nvGrpSpPr>
          <p:cNvPr id="141" name="Group 140"/>
          <p:cNvGrpSpPr>
            <a:grpSpLocks noChangeAspect="1"/>
          </p:cNvGrpSpPr>
          <p:nvPr/>
        </p:nvGrpSpPr>
        <p:grpSpPr>
          <a:xfrm rot="10800000">
            <a:off x="-10717" y="-452859"/>
            <a:ext cx="12213429" cy="905718"/>
            <a:chOff x="-142875" y="369088"/>
            <a:chExt cx="12673012" cy="939800"/>
          </a:xfrm>
        </p:grpSpPr>
        <p:grpSp>
          <p:nvGrpSpPr>
            <p:cNvPr id="142" name="Group 141"/>
            <p:cNvGrpSpPr/>
            <p:nvPr/>
          </p:nvGrpSpPr>
          <p:grpSpPr>
            <a:xfrm>
              <a:off x="-142875" y="369088"/>
              <a:ext cx="914400" cy="914400"/>
              <a:chOff x="-200025" y="6381750"/>
              <a:chExt cx="914400" cy="914400"/>
            </a:xfrm>
          </p:grpSpPr>
          <p:sp>
            <p:nvSpPr>
              <p:cNvPr id="203" name="Donut 202"/>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Oval 204"/>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stCxn id="203" idx="2"/>
                <a:endCxn id="203"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828675" y="369088"/>
              <a:ext cx="914400" cy="914400"/>
              <a:chOff x="923925" y="6381750"/>
              <a:chExt cx="914400" cy="914400"/>
            </a:xfrm>
          </p:grpSpPr>
          <p:sp>
            <p:nvSpPr>
              <p:cNvPr id="199" name="Donut 19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stCxn id="199" idx="2"/>
                <a:endCxn id="19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804987" y="369088"/>
              <a:ext cx="914400" cy="914400"/>
              <a:chOff x="1957387" y="6381750"/>
              <a:chExt cx="914400" cy="914400"/>
            </a:xfrm>
          </p:grpSpPr>
          <p:sp>
            <p:nvSpPr>
              <p:cNvPr id="195" name="Donut 19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5" idx="2"/>
                <a:endCxn id="19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781299" y="394488"/>
              <a:ext cx="914400" cy="914400"/>
              <a:chOff x="923925" y="6381750"/>
              <a:chExt cx="914400" cy="914400"/>
            </a:xfrm>
          </p:grpSpPr>
          <p:sp>
            <p:nvSpPr>
              <p:cNvPr id="191" name="Donut 190"/>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stCxn id="191" idx="2"/>
                <a:endCxn id="191"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757611" y="394488"/>
              <a:ext cx="914400" cy="914400"/>
              <a:chOff x="1957387" y="6381750"/>
              <a:chExt cx="914400" cy="914400"/>
            </a:xfrm>
          </p:grpSpPr>
          <p:sp>
            <p:nvSpPr>
              <p:cNvPr id="187" name="Donut 18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7" idx="2"/>
                <a:endCxn id="18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724399" y="394488"/>
              <a:ext cx="914400" cy="914400"/>
              <a:chOff x="923925" y="6381750"/>
              <a:chExt cx="914400" cy="914400"/>
            </a:xfrm>
          </p:grpSpPr>
          <p:sp>
            <p:nvSpPr>
              <p:cNvPr id="183" name="Donut 182"/>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3" idx="2"/>
                <a:endCxn id="183"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700711" y="394488"/>
              <a:ext cx="914400" cy="914400"/>
              <a:chOff x="1957387" y="6381750"/>
              <a:chExt cx="914400" cy="914400"/>
            </a:xfrm>
          </p:grpSpPr>
          <p:sp>
            <p:nvSpPr>
              <p:cNvPr id="179" name="Donut 178"/>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stCxn id="179" idx="2"/>
                <a:endCxn id="179"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6736554" y="394488"/>
              <a:ext cx="914400" cy="914400"/>
              <a:chOff x="923925" y="6381750"/>
              <a:chExt cx="914400" cy="914400"/>
            </a:xfrm>
          </p:grpSpPr>
          <p:sp>
            <p:nvSpPr>
              <p:cNvPr id="175" name="Donut 174"/>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Oval 176"/>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stCxn id="175" idx="2"/>
                <a:endCxn id="175"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712866" y="394488"/>
              <a:ext cx="914400" cy="914400"/>
              <a:chOff x="1957387" y="6381750"/>
              <a:chExt cx="914400" cy="914400"/>
            </a:xfrm>
          </p:grpSpPr>
          <p:sp>
            <p:nvSpPr>
              <p:cNvPr id="171" name="Donut 170"/>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Oval 172"/>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stCxn id="171" idx="2"/>
                <a:endCxn id="171"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8696325" y="388138"/>
              <a:ext cx="914400" cy="914400"/>
              <a:chOff x="923925" y="6381750"/>
              <a:chExt cx="914400" cy="914400"/>
            </a:xfrm>
          </p:grpSpPr>
          <p:sp>
            <p:nvSpPr>
              <p:cNvPr id="167" name="Donut 166"/>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Oval 168"/>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7" idx="2"/>
                <a:endCxn id="167"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672637" y="388138"/>
              <a:ext cx="914400" cy="914400"/>
              <a:chOff x="1957387" y="6381750"/>
              <a:chExt cx="914400" cy="914400"/>
            </a:xfrm>
          </p:grpSpPr>
          <p:sp>
            <p:nvSpPr>
              <p:cNvPr id="163" name="Donut 162"/>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63" idx="2"/>
                <a:endCxn id="163"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0639425" y="388138"/>
              <a:ext cx="914400" cy="914400"/>
              <a:chOff x="923925" y="6381750"/>
              <a:chExt cx="914400" cy="914400"/>
            </a:xfrm>
          </p:grpSpPr>
          <p:sp>
            <p:nvSpPr>
              <p:cNvPr id="159" name="Donut 15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59" idx="2"/>
                <a:endCxn id="15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1615737" y="388138"/>
              <a:ext cx="914400" cy="914400"/>
              <a:chOff x="1957387" y="6381750"/>
              <a:chExt cx="914400" cy="914400"/>
            </a:xfrm>
          </p:grpSpPr>
          <p:sp>
            <p:nvSpPr>
              <p:cNvPr id="155" name="Donut 15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a:stCxn id="155" idx="2"/>
                <a:endCxn id="15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213" name="Google Shape;46;p1"/>
          <p:cNvPicPr preferRelativeResize="0">
            <a:picLocks noChangeAspect="1"/>
          </p:cNvPicPr>
          <p:nvPr/>
        </p:nvPicPr>
        <p:blipFill rotWithShape="1">
          <a:blip r:embed="rId2" cstate="print">
            <a:alphaModFix/>
            <a:extLst>
              <a:ext uri="{28A0092B-C50C-407E-A947-70E740481C1C}">
                <a14:useLocalDpi xmlns:a14="http://schemas.microsoft.com/office/drawing/2010/main" val="0"/>
              </a:ext>
            </a:extLst>
          </a:blip>
          <a:srcRect/>
          <a:stretch/>
        </p:blipFill>
        <p:spPr>
          <a:xfrm>
            <a:off x="11508579" y="6168650"/>
            <a:ext cx="561030" cy="557587"/>
          </a:xfrm>
          <a:prstGeom prst="rect">
            <a:avLst/>
          </a:prstGeom>
          <a:noFill/>
          <a:ln>
            <a:noFill/>
          </a:ln>
        </p:spPr>
      </p:pic>
      <p:pic>
        <p:nvPicPr>
          <p:cNvPr id="78" name="Google Shape;75;p3"/>
          <p:cNvPicPr preferRelativeResize="0"/>
          <p:nvPr/>
        </p:nvPicPr>
        <p:blipFill rotWithShape="1">
          <a:blip r:embed="rId3">
            <a:alphaModFix/>
          </a:blip>
          <a:srcRect/>
          <a:stretch/>
        </p:blipFill>
        <p:spPr>
          <a:xfrm>
            <a:off x="256088" y="4373809"/>
            <a:ext cx="3505200" cy="2298134"/>
          </a:xfrm>
          <a:prstGeom prst="rect">
            <a:avLst/>
          </a:prstGeom>
          <a:noFill/>
          <a:ln w="127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79" name="Google Shape;73;p3"/>
          <p:cNvPicPr preferRelativeResize="0"/>
          <p:nvPr/>
        </p:nvPicPr>
        <p:blipFill rotWithShape="1">
          <a:blip r:embed="rId4">
            <a:alphaModFix/>
          </a:blip>
          <a:srcRect l="1833" t="18354" r="13875" b="4047"/>
          <a:stretch/>
        </p:blipFill>
        <p:spPr>
          <a:xfrm>
            <a:off x="256088" y="1452428"/>
            <a:ext cx="3505200" cy="2200309"/>
          </a:xfrm>
          <a:prstGeom prst="rect">
            <a:avLst/>
          </a:prstGeom>
          <a:noFill/>
          <a:ln w="12700" cap="sq" cmpd="sng">
            <a:solidFill>
              <a:srgbClr val="00000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80" name="Google Shape;80;p3"/>
          <p:cNvPicPr preferRelativeResize="0"/>
          <p:nvPr/>
        </p:nvPicPr>
        <p:blipFill rotWithShape="1">
          <a:blip r:embed="rId5">
            <a:alphaModFix/>
          </a:blip>
          <a:srcRect/>
          <a:stretch/>
        </p:blipFill>
        <p:spPr>
          <a:xfrm>
            <a:off x="2595744" y="2898413"/>
            <a:ext cx="3624212" cy="2051304"/>
          </a:xfrm>
          <a:prstGeom prst="rect">
            <a:avLst/>
          </a:prstGeom>
          <a:noFill/>
          <a:ln w="12700" cap="flat" cmpd="sng">
            <a:solidFill>
              <a:srgbClr val="FFFFFF"/>
            </a:solidFill>
            <a:prstDash val="solid"/>
            <a:round/>
            <a:headEnd type="none" w="sm" len="sm"/>
            <a:tailEnd type="none" w="sm" len="sm"/>
          </a:ln>
        </p:spPr>
      </p:pic>
    </p:spTree>
    <p:extLst>
      <p:ext uri="{BB962C8B-B14F-4D97-AF65-F5344CB8AC3E}">
        <p14:creationId xmlns:p14="http://schemas.microsoft.com/office/powerpoint/2010/main" val="946450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sp>
        <p:nvSpPr>
          <p:cNvPr id="137" name="Rectangle 136"/>
          <p:cNvSpPr/>
          <p:nvPr/>
        </p:nvSpPr>
        <p:spPr>
          <a:xfrm>
            <a:off x="-381000" y="1553363"/>
            <a:ext cx="12603955" cy="43648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421" y="380996"/>
            <a:ext cx="12192000" cy="1325563"/>
          </a:xfrm>
        </p:spPr>
        <p:txBody>
          <a:bodyPr>
            <a:normAutofit/>
          </a:bodyPr>
          <a:lstStyle/>
          <a:p>
            <a:pPr indent="1028700"/>
            <a:r>
              <a:rPr lang="en-US" sz="4000" b="1" dirty="0">
                <a:latin typeface="Georgia" panose="02040502050405020303" pitchFamily="18" charset="0"/>
              </a:rPr>
              <a:t>SANTA RITA CURRENT STATE</a:t>
            </a:r>
          </a:p>
        </p:txBody>
      </p:sp>
      <p:sp>
        <p:nvSpPr>
          <p:cNvPr id="3" name="Content Placeholder 2"/>
          <p:cNvSpPr>
            <a:spLocks noGrp="1"/>
          </p:cNvSpPr>
          <p:nvPr>
            <p:ph idx="1"/>
          </p:nvPr>
        </p:nvSpPr>
        <p:spPr>
          <a:xfrm>
            <a:off x="551260" y="1843875"/>
            <a:ext cx="7525940" cy="3766350"/>
          </a:xfrm>
        </p:spPr>
        <p:txBody>
          <a:bodyPr>
            <a:normAutofit/>
          </a:bodyPr>
          <a:lstStyle/>
          <a:p>
            <a:pPr marL="285750" lvl="0" indent="-285750">
              <a:spcBef>
                <a:spcPts val="0"/>
              </a:spcBef>
              <a:spcAft>
                <a:spcPts val="800"/>
              </a:spcAft>
              <a:buClr>
                <a:schemeClr val="dk1"/>
              </a:buClr>
              <a:buSzPct val="100000"/>
              <a:buFont typeface="Arial"/>
              <a:buChar char="•"/>
            </a:pPr>
            <a:r>
              <a:rPr lang="en-US" dirty="0">
                <a:solidFill>
                  <a:schemeClr val="dk1"/>
                </a:solidFill>
                <a:latin typeface="Georgia" panose="02040502050405020303" pitchFamily="18" charset="0"/>
                <a:ea typeface="Calibri"/>
                <a:cs typeface="Arial" panose="020B0604020202020204" pitchFamily="34" charset="0"/>
                <a:sym typeface="Calibri"/>
              </a:rPr>
              <a:t>Antiquated/deteriorating building systems</a:t>
            </a:r>
            <a:endParaRPr lang="en-US" dirty="0">
              <a:latin typeface="Georgia" panose="02040502050405020303" pitchFamily="18" charset="0"/>
              <a:cs typeface="Arial" panose="020B0604020202020204" pitchFamily="34" charset="0"/>
            </a:endParaRPr>
          </a:p>
          <a:p>
            <a:pPr marL="285750" lvl="0" indent="-285750">
              <a:spcBef>
                <a:spcPts val="0"/>
              </a:spcBef>
              <a:spcAft>
                <a:spcPts val="800"/>
              </a:spcAft>
              <a:buClr>
                <a:schemeClr val="dk1"/>
              </a:buClr>
              <a:buSzPct val="100000"/>
              <a:buFont typeface="Arial"/>
              <a:buChar char="•"/>
            </a:pPr>
            <a:r>
              <a:rPr lang="en-US" dirty="0">
                <a:solidFill>
                  <a:schemeClr val="dk1"/>
                </a:solidFill>
                <a:latin typeface="Georgia" panose="02040502050405020303" pitchFamily="18" charset="0"/>
                <a:ea typeface="Calibri"/>
                <a:cs typeface="Arial" panose="020B0604020202020204" pitchFamily="34" charset="0"/>
                <a:sym typeface="Calibri"/>
              </a:rPr>
              <a:t>No Central AC (inefficient window units)</a:t>
            </a:r>
            <a:endParaRPr lang="en-US" dirty="0">
              <a:latin typeface="Georgia" panose="02040502050405020303" pitchFamily="18" charset="0"/>
              <a:cs typeface="Arial" panose="020B0604020202020204" pitchFamily="34" charset="0"/>
            </a:endParaRPr>
          </a:p>
          <a:p>
            <a:pPr marL="285750" lvl="0" indent="-285750">
              <a:spcBef>
                <a:spcPts val="0"/>
              </a:spcBef>
              <a:spcAft>
                <a:spcPts val="800"/>
              </a:spcAft>
              <a:buClr>
                <a:schemeClr val="dk1"/>
              </a:buClr>
              <a:buSzPct val="100000"/>
              <a:buFont typeface="Arial"/>
              <a:buChar char="•"/>
            </a:pPr>
            <a:r>
              <a:rPr lang="en-US" dirty="0">
                <a:solidFill>
                  <a:schemeClr val="dk1"/>
                </a:solidFill>
                <a:latin typeface="Georgia" panose="02040502050405020303" pitchFamily="18" charset="0"/>
                <a:ea typeface="Calibri"/>
                <a:cs typeface="Arial" panose="020B0604020202020204" pitchFamily="34" charset="0"/>
                <a:sym typeface="Calibri"/>
              </a:rPr>
              <a:t>Small living spaces</a:t>
            </a:r>
            <a:endParaRPr lang="en-US" dirty="0">
              <a:latin typeface="Georgia" panose="02040502050405020303" pitchFamily="18" charset="0"/>
              <a:cs typeface="Arial" panose="020B0604020202020204" pitchFamily="34" charset="0"/>
            </a:endParaRPr>
          </a:p>
          <a:p>
            <a:pPr marL="285750" lvl="0" indent="-285750">
              <a:spcBef>
                <a:spcPts val="0"/>
              </a:spcBef>
              <a:spcAft>
                <a:spcPts val="800"/>
              </a:spcAft>
              <a:buClr>
                <a:schemeClr val="dk1"/>
              </a:buClr>
              <a:buSzPct val="100000"/>
              <a:buFont typeface="Arial"/>
              <a:buChar char="•"/>
            </a:pPr>
            <a:r>
              <a:rPr lang="en-US" dirty="0">
                <a:solidFill>
                  <a:schemeClr val="dk1"/>
                </a:solidFill>
                <a:latin typeface="Georgia" panose="02040502050405020303" pitchFamily="18" charset="0"/>
                <a:ea typeface="Calibri"/>
                <a:cs typeface="Arial" panose="020B0604020202020204" pitchFamily="34" charset="0"/>
                <a:sym typeface="Calibri"/>
              </a:rPr>
              <a:t>Little to no accessibility for persons with disabilities </a:t>
            </a:r>
            <a:endParaRPr lang="en-US" dirty="0">
              <a:latin typeface="Georgia" panose="02040502050405020303" pitchFamily="18" charset="0"/>
              <a:cs typeface="Arial" panose="020B0604020202020204" pitchFamily="34" charset="0"/>
            </a:endParaRPr>
          </a:p>
        </p:txBody>
      </p:sp>
      <p:pic>
        <p:nvPicPr>
          <p:cNvPr id="139" name="Google Shape;131;p8"/>
          <p:cNvPicPr preferRelativeResize="0">
            <a:picLocks noChangeAspect="1"/>
          </p:cNvPicPr>
          <p:nvPr/>
        </p:nvPicPr>
        <p:blipFill rotWithShape="1">
          <a:blip r:embed="rId2" cstate="print">
            <a:alphaModFix/>
            <a:extLst>
              <a:ext uri="{28A0092B-C50C-407E-A947-70E740481C1C}">
                <a14:useLocalDpi xmlns:a14="http://schemas.microsoft.com/office/drawing/2010/main" val="0"/>
              </a:ext>
            </a:extLst>
          </a:blip>
          <a:srcRect/>
          <a:stretch/>
        </p:blipFill>
        <p:spPr>
          <a:xfrm>
            <a:off x="8498681" y="1678364"/>
            <a:ext cx="3469749" cy="2252690"/>
          </a:xfrm>
          <a:prstGeom prst="rect">
            <a:avLst/>
          </a:prstGeom>
          <a:noFill/>
          <a:ln w="12700">
            <a:solidFill>
              <a:schemeClr val="tx1"/>
            </a:solidFill>
          </a:ln>
        </p:spPr>
      </p:pic>
      <p:pic>
        <p:nvPicPr>
          <p:cNvPr id="140" name="Picture 13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98680" y="4105274"/>
            <a:ext cx="3469749" cy="2143126"/>
          </a:xfrm>
          <a:prstGeom prst="rect">
            <a:avLst/>
          </a:prstGeom>
          <a:ln w="12700">
            <a:solidFill>
              <a:schemeClr val="tx1"/>
            </a:solidFill>
          </a:ln>
        </p:spPr>
      </p:pic>
      <p:grpSp>
        <p:nvGrpSpPr>
          <p:cNvPr id="141" name="Group 140"/>
          <p:cNvGrpSpPr>
            <a:grpSpLocks noChangeAspect="1"/>
          </p:cNvGrpSpPr>
          <p:nvPr/>
        </p:nvGrpSpPr>
        <p:grpSpPr>
          <a:xfrm rot="10800000">
            <a:off x="-10717" y="-452859"/>
            <a:ext cx="12213429" cy="905718"/>
            <a:chOff x="-142875" y="369088"/>
            <a:chExt cx="12673012" cy="939800"/>
          </a:xfrm>
        </p:grpSpPr>
        <p:grpSp>
          <p:nvGrpSpPr>
            <p:cNvPr id="142" name="Group 141"/>
            <p:cNvGrpSpPr/>
            <p:nvPr/>
          </p:nvGrpSpPr>
          <p:grpSpPr>
            <a:xfrm>
              <a:off x="-142875" y="369088"/>
              <a:ext cx="914400" cy="914400"/>
              <a:chOff x="-200025" y="6381750"/>
              <a:chExt cx="914400" cy="914400"/>
            </a:xfrm>
          </p:grpSpPr>
          <p:sp>
            <p:nvSpPr>
              <p:cNvPr id="203" name="Donut 202"/>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Donut 203"/>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Oval 204"/>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stCxn id="203" idx="2"/>
                <a:endCxn id="203"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828675" y="369088"/>
              <a:ext cx="914400" cy="914400"/>
              <a:chOff x="923925" y="6381750"/>
              <a:chExt cx="914400" cy="914400"/>
            </a:xfrm>
          </p:grpSpPr>
          <p:sp>
            <p:nvSpPr>
              <p:cNvPr id="199" name="Donut 19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Donut 19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Straight Connector 201"/>
              <p:cNvCxnSpPr>
                <a:stCxn id="199" idx="2"/>
                <a:endCxn id="19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1804987" y="369088"/>
              <a:ext cx="914400" cy="914400"/>
              <a:chOff x="1957387" y="6381750"/>
              <a:chExt cx="914400" cy="914400"/>
            </a:xfrm>
          </p:grpSpPr>
          <p:sp>
            <p:nvSpPr>
              <p:cNvPr id="195" name="Donut 19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Donut 19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Oval 19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8" name="Straight Connector 197"/>
              <p:cNvCxnSpPr>
                <a:stCxn id="195" idx="2"/>
                <a:endCxn id="19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2781299" y="394488"/>
              <a:ext cx="914400" cy="914400"/>
              <a:chOff x="923925" y="6381750"/>
              <a:chExt cx="914400" cy="914400"/>
            </a:xfrm>
          </p:grpSpPr>
          <p:sp>
            <p:nvSpPr>
              <p:cNvPr id="191" name="Donut 190"/>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Donut 191"/>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Oval 192"/>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stCxn id="191" idx="2"/>
                <a:endCxn id="191"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3757611" y="394488"/>
              <a:ext cx="914400" cy="914400"/>
              <a:chOff x="1957387" y="6381750"/>
              <a:chExt cx="914400" cy="914400"/>
            </a:xfrm>
          </p:grpSpPr>
          <p:sp>
            <p:nvSpPr>
              <p:cNvPr id="187" name="Donut 186"/>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Donut 187"/>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88"/>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7" idx="2"/>
                <a:endCxn id="187"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4724399" y="394488"/>
              <a:ext cx="914400" cy="914400"/>
              <a:chOff x="923925" y="6381750"/>
              <a:chExt cx="914400" cy="914400"/>
            </a:xfrm>
          </p:grpSpPr>
          <p:sp>
            <p:nvSpPr>
              <p:cNvPr id="183" name="Donut 182"/>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Donut 183"/>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3" idx="2"/>
                <a:endCxn id="183"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5700711" y="394488"/>
              <a:ext cx="914400" cy="914400"/>
              <a:chOff x="1957387" y="6381750"/>
              <a:chExt cx="914400" cy="914400"/>
            </a:xfrm>
          </p:grpSpPr>
          <p:sp>
            <p:nvSpPr>
              <p:cNvPr id="179" name="Donut 178"/>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Donut 179"/>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2" name="Straight Connector 181"/>
              <p:cNvCxnSpPr>
                <a:stCxn id="179" idx="2"/>
                <a:endCxn id="179"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6736554" y="394488"/>
              <a:ext cx="914400" cy="914400"/>
              <a:chOff x="923925" y="6381750"/>
              <a:chExt cx="914400" cy="914400"/>
            </a:xfrm>
          </p:grpSpPr>
          <p:sp>
            <p:nvSpPr>
              <p:cNvPr id="175" name="Donut 174"/>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Donut 175"/>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Oval 176"/>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stCxn id="175" idx="2"/>
                <a:endCxn id="175"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7712866" y="394488"/>
              <a:ext cx="914400" cy="914400"/>
              <a:chOff x="1957387" y="6381750"/>
              <a:chExt cx="914400" cy="914400"/>
            </a:xfrm>
          </p:grpSpPr>
          <p:sp>
            <p:nvSpPr>
              <p:cNvPr id="171" name="Donut 170"/>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Donut 171"/>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Oval 172"/>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stCxn id="171" idx="2"/>
                <a:endCxn id="171"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8696325" y="388138"/>
              <a:ext cx="914400" cy="914400"/>
              <a:chOff x="923925" y="6381750"/>
              <a:chExt cx="914400" cy="914400"/>
            </a:xfrm>
          </p:grpSpPr>
          <p:sp>
            <p:nvSpPr>
              <p:cNvPr id="167" name="Donut 166"/>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Donut 167"/>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Oval 168"/>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7" idx="2"/>
                <a:endCxn id="167"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a:off x="9672637" y="388138"/>
              <a:ext cx="914400" cy="914400"/>
              <a:chOff x="1957387" y="6381750"/>
              <a:chExt cx="914400" cy="914400"/>
            </a:xfrm>
          </p:grpSpPr>
          <p:sp>
            <p:nvSpPr>
              <p:cNvPr id="163" name="Donut 162"/>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Donut 163"/>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63" idx="2"/>
                <a:endCxn id="163"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3" name="Group 152"/>
            <p:cNvGrpSpPr/>
            <p:nvPr/>
          </p:nvGrpSpPr>
          <p:grpSpPr>
            <a:xfrm>
              <a:off x="10639425" y="388138"/>
              <a:ext cx="914400" cy="914400"/>
              <a:chOff x="923925" y="6381750"/>
              <a:chExt cx="914400" cy="914400"/>
            </a:xfrm>
          </p:grpSpPr>
          <p:sp>
            <p:nvSpPr>
              <p:cNvPr id="159" name="Donut 158"/>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Donut 159"/>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59" idx="2"/>
                <a:endCxn id="159"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11615737" y="388138"/>
              <a:ext cx="914400" cy="914400"/>
              <a:chOff x="1957387" y="6381750"/>
              <a:chExt cx="914400" cy="914400"/>
            </a:xfrm>
          </p:grpSpPr>
          <p:sp>
            <p:nvSpPr>
              <p:cNvPr id="155" name="Donut 154"/>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Donut 155"/>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Oval 156"/>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a:stCxn id="155" idx="2"/>
                <a:endCxn id="155"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207" name="Google Shape;130;p8"/>
          <p:cNvPicPr preferRelativeResize="0">
            <a:picLocks noChangeAspect="1"/>
          </p:cNvPicPr>
          <p:nvPr/>
        </p:nvPicPr>
        <p:blipFill rotWithShape="1">
          <a:blip r:embed="rId4" cstate="print">
            <a:alphaModFix/>
            <a:extLst>
              <a:ext uri="{28A0092B-C50C-407E-A947-70E740481C1C}">
                <a14:useLocalDpi xmlns:a14="http://schemas.microsoft.com/office/drawing/2010/main" val="0"/>
              </a:ext>
            </a:extLst>
          </a:blip>
          <a:srcRect/>
          <a:stretch/>
        </p:blipFill>
        <p:spPr>
          <a:xfrm>
            <a:off x="4762500" y="4095163"/>
            <a:ext cx="3530931" cy="2153237"/>
          </a:xfrm>
          <a:prstGeom prst="rect">
            <a:avLst/>
          </a:prstGeom>
          <a:noFill/>
          <a:ln w="12700">
            <a:solidFill>
              <a:schemeClr val="tx1"/>
            </a:solidFill>
          </a:ln>
        </p:spPr>
      </p:pic>
      <p:pic>
        <p:nvPicPr>
          <p:cNvPr id="213" name="Google Shape;46;p1"/>
          <p:cNvPicPr preferRelativeResize="0">
            <a:picLocks noChangeAspect="1"/>
          </p:cNvPicPr>
          <p:nvPr/>
        </p:nvPicPr>
        <p:blipFill rotWithShape="1">
          <a:blip r:embed="rId5" cstate="print">
            <a:alphaModFix/>
            <a:extLst>
              <a:ext uri="{28A0092B-C50C-407E-A947-70E740481C1C}">
                <a14:useLocalDpi xmlns:a14="http://schemas.microsoft.com/office/drawing/2010/main" val="0"/>
              </a:ext>
            </a:extLst>
          </a:blip>
          <a:srcRect/>
          <a:stretch/>
        </p:blipFill>
        <p:spPr>
          <a:xfrm>
            <a:off x="11508579" y="6168650"/>
            <a:ext cx="561030" cy="557587"/>
          </a:xfrm>
          <a:prstGeom prst="rect">
            <a:avLst/>
          </a:prstGeom>
          <a:noFill/>
          <a:ln>
            <a:noFill/>
          </a:ln>
        </p:spPr>
      </p:pic>
    </p:spTree>
    <p:extLst>
      <p:ext uri="{BB962C8B-B14F-4D97-AF65-F5344CB8AC3E}">
        <p14:creationId xmlns:p14="http://schemas.microsoft.com/office/powerpoint/2010/main" val="3246980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3D9"/>
        </a:solidFill>
        <a:effectLst/>
      </p:bgPr>
    </p:bg>
    <p:spTree>
      <p:nvGrpSpPr>
        <p:cNvPr id="1" name=""/>
        <p:cNvGrpSpPr/>
        <p:nvPr/>
      </p:nvGrpSpPr>
      <p:grpSpPr>
        <a:xfrm>
          <a:off x="0" y="0"/>
          <a:ext cx="0" cy="0"/>
          <a:chOff x="0" y="0"/>
          <a:chExt cx="0" cy="0"/>
        </a:xfrm>
      </p:grpSpPr>
      <p:sp>
        <p:nvSpPr>
          <p:cNvPr id="137" name="Rectangle 136"/>
          <p:cNvSpPr/>
          <p:nvPr/>
        </p:nvSpPr>
        <p:spPr>
          <a:xfrm>
            <a:off x="-380999" y="1553363"/>
            <a:ext cx="12573000" cy="4361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421" y="380996"/>
            <a:ext cx="12192000" cy="1325563"/>
          </a:xfrm>
        </p:spPr>
        <p:txBody>
          <a:bodyPr>
            <a:normAutofit/>
          </a:bodyPr>
          <a:lstStyle/>
          <a:p>
            <a:pPr indent="1028700"/>
            <a:r>
              <a:rPr lang="en-US" sz="4000" b="1" dirty="0">
                <a:latin typeface="Georgia" panose="02040502050405020303" pitchFamily="18" charset="0"/>
              </a:rPr>
              <a:t>SANTA RITA RESIDENT INPUT</a:t>
            </a:r>
          </a:p>
        </p:txBody>
      </p:sp>
      <p:sp>
        <p:nvSpPr>
          <p:cNvPr id="3" name="Content Placeholder 2"/>
          <p:cNvSpPr>
            <a:spLocks noGrp="1"/>
          </p:cNvSpPr>
          <p:nvPr>
            <p:ph idx="1"/>
          </p:nvPr>
        </p:nvSpPr>
        <p:spPr>
          <a:xfrm>
            <a:off x="799302" y="1919710"/>
            <a:ext cx="5831407" cy="4695277"/>
          </a:xfrm>
        </p:spPr>
        <p:txBody>
          <a:bodyPr>
            <a:normAutofit/>
          </a:bodyPr>
          <a:lstStyle/>
          <a:p>
            <a:pPr marL="0" indent="0">
              <a:buNone/>
            </a:pPr>
            <a:r>
              <a:rPr lang="en-US" sz="3600" dirty="0">
                <a:solidFill>
                  <a:schemeClr val="dk1"/>
                </a:solidFill>
                <a:latin typeface="Georgia" panose="02040502050405020303" pitchFamily="18" charset="0"/>
                <a:ea typeface="Calibri"/>
                <a:cs typeface="Calibri"/>
                <a:sym typeface="Calibri"/>
              </a:rPr>
              <a:t>HACA conducted a survey with </a:t>
            </a:r>
            <a:r>
              <a:rPr lang="en-US" sz="3600" dirty="0" smtClean="0">
                <a:solidFill>
                  <a:schemeClr val="dk1"/>
                </a:solidFill>
                <a:latin typeface="Georgia" panose="02040502050405020303" pitchFamily="18" charset="0"/>
                <a:ea typeface="Calibri"/>
                <a:cs typeface="Calibri"/>
                <a:sym typeface="Calibri"/>
              </a:rPr>
              <a:t>Santa Rita residents last spring to understand </a:t>
            </a:r>
            <a:r>
              <a:rPr lang="en-US" sz="3600" dirty="0">
                <a:solidFill>
                  <a:schemeClr val="dk1"/>
                </a:solidFill>
                <a:latin typeface="Georgia" panose="02040502050405020303" pitchFamily="18" charset="0"/>
                <a:ea typeface="Calibri"/>
                <a:cs typeface="Calibri"/>
                <a:sym typeface="Calibri"/>
              </a:rPr>
              <a:t>their priorities for desired improvements to the property.  </a:t>
            </a:r>
          </a:p>
          <a:p>
            <a:pPr marL="0" indent="0">
              <a:buNone/>
            </a:pPr>
            <a:r>
              <a:rPr lang="en-US" sz="3600" dirty="0">
                <a:solidFill>
                  <a:schemeClr val="dk1"/>
                </a:solidFill>
                <a:latin typeface="Georgia" panose="02040502050405020303" pitchFamily="18" charset="0"/>
                <a:ea typeface="Calibri"/>
                <a:cs typeface="Calibri"/>
                <a:sym typeface="Calibri"/>
              </a:rPr>
              <a:t>Here are the responses:</a:t>
            </a:r>
          </a:p>
          <a:p>
            <a:pPr marL="0" indent="0">
              <a:buNone/>
            </a:pPr>
            <a:r>
              <a:rPr lang="en-US" sz="3600" b="1" dirty="0">
                <a:latin typeface="Arial" panose="020B0604020202020204" pitchFamily="34" charset="0"/>
                <a:cs typeface="Arial" panose="020B0604020202020204" pitchFamily="34" charset="0"/>
              </a:rPr>
              <a:t> </a:t>
            </a:r>
          </a:p>
        </p:txBody>
      </p:sp>
      <p:grpSp>
        <p:nvGrpSpPr>
          <p:cNvPr id="138" name="Group 137"/>
          <p:cNvGrpSpPr>
            <a:grpSpLocks noChangeAspect="1"/>
          </p:cNvGrpSpPr>
          <p:nvPr/>
        </p:nvGrpSpPr>
        <p:grpSpPr>
          <a:xfrm rot="10800000">
            <a:off x="-10717" y="-452859"/>
            <a:ext cx="12213429" cy="905718"/>
            <a:chOff x="-142875" y="369088"/>
            <a:chExt cx="12673012" cy="939800"/>
          </a:xfrm>
        </p:grpSpPr>
        <p:grpSp>
          <p:nvGrpSpPr>
            <p:cNvPr id="139" name="Group 138"/>
            <p:cNvGrpSpPr/>
            <p:nvPr/>
          </p:nvGrpSpPr>
          <p:grpSpPr>
            <a:xfrm>
              <a:off x="-142875" y="369088"/>
              <a:ext cx="914400" cy="914400"/>
              <a:chOff x="-200025" y="6381750"/>
              <a:chExt cx="914400" cy="914400"/>
            </a:xfrm>
          </p:grpSpPr>
          <p:sp>
            <p:nvSpPr>
              <p:cNvPr id="200" name="Donut 199"/>
              <p:cNvSpPr/>
              <p:nvPr/>
            </p:nvSpPr>
            <p:spPr>
              <a:xfrm>
                <a:off x="-2000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a:spLocks noChangeAspect="1"/>
              </p:cNvSpPr>
              <p:nvPr/>
            </p:nvSpPr>
            <p:spPr>
              <a:xfrm>
                <a:off x="-61913"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Oval 201"/>
              <p:cNvSpPr>
                <a:spLocks noChangeAspect="1"/>
              </p:cNvSpPr>
              <p:nvPr/>
            </p:nvSpPr>
            <p:spPr>
              <a:xfrm>
                <a:off x="5714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p:cNvCxnSpPr>
                <a:stCxn id="200" idx="2"/>
                <a:endCxn id="200" idx="6"/>
              </p:cNvCxnSpPr>
              <p:nvPr/>
            </p:nvCxnSpPr>
            <p:spPr>
              <a:xfrm>
                <a:off x="-2000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828675" y="369088"/>
              <a:ext cx="914400" cy="914400"/>
              <a:chOff x="923925" y="6381750"/>
              <a:chExt cx="914400" cy="914400"/>
            </a:xfrm>
          </p:grpSpPr>
          <p:sp>
            <p:nvSpPr>
              <p:cNvPr id="196" name="Donut 195"/>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Donut 196"/>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Oval 197"/>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9" name="Straight Connector 198"/>
              <p:cNvCxnSpPr>
                <a:stCxn id="196" idx="2"/>
                <a:endCxn id="196"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1804987" y="369088"/>
              <a:ext cx="914400" cy="914400"/>
              <a:chOff x="1957387" y="6381750"/>
              <a:chExt cx="914400" cy="914400"/>
            </a:xfrm>
          </p:grpSpPr>
          <p:sp>
            <p:nvSpPr>
              <p:cNvPr id="192" name="Donut 191"/>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Donut 192"/>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Oval 193"/>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a:stCxn id="192" idx="2"/>
                <a:endCxn id="192"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2" name="Group 141"/>
            <p:cNvGrpSpPr/>
            <p:nvPr/>
          </p:nvGrpSpPr>
          <p:grpSpPr>
            <a:xfrm>
              <a:off x="2781299" y="394488"/>
              <a:ext cx="914400" cy="914400"/>
              <a:chOff x="923925" y="6381750"/>
              <a:chExt cx="914400" cy="914400"/>
            </a:xfrm>
          </p:grpSpPr>
          <p:sp>
            <p:nvSpPr>
              <p:cNvPr id="188" name="Donut 187"/>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Donut 188"/>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Oval 189"/>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p:cNvCxnSpPr>
                <a:stCxn id="188" idx="2"/>
                <a:endCxn id="188"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a:off x="3757611" y="394488"/>
              <a:ext cx="914400" cy="914400"/>
              <a:chOff x="1957387" y="6381750"/>
              <a:chExt cx="914400" cy="914400"/>
            </a:xfrm>
          </p:grpSpPr>
          <p:sp>
            <p:nvSpPr>
              <p:cNvPr id="184" name="Donut 183"/>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Donut 184"/>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6" name="Oval 185"/>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Connector 186"/>
              <p:cNvCxnSpPr>
                <a:stCxn id="184" idx="2"/>
                <a:endCxn id="184"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4724399" y="394488"/>
              <a:ext cx="914400" cy="914400"/>
              <a:chOff x="923925" y="6381750"/>
              <a:chExt cx="914400" cy="914400"/>
            </a:xfrm>
          </p:grpSpPr>
          <p:sp>
            <p:nvSpPr>
              <p:cNvPr id="180" name="Donut 179"/>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Donut 180"/>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Oval 181"/>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p:cNvCxnSpPr>
                <a:stCxn id="180" idx="2"/>
                <a:endCxn id="180"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5700711" y="394488"/>
              <a:ext cx="914400" cy="914400"/>
              <a:chOff x="1957387" y="6381750"/>
              <a:chExt cx="914400" cy="914400"/>
            </a:xfrm>
          </p:grpSpPr>
          <p:sp>
            <p:nvSpPr>
              <p:cNvPr id="176" name="Donut 175"/>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Donut 176"/>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Oval 177"/>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 name="Straight Connector 178"/>
              <p:cNvCxnSpPr>
                <a:stCxn id="176" idx="2"/>
                <a:endCxn id="176"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6736554" y="394488"/>
              <a:ext cx="914400" cy="914400"/>
              <a:chOff x="923925" y="6381750"/>
              <a:chExt cx="914400" cy="914400"/>
            </a:xfrm>
          </p:grpSpPr>
          <p:sp>
            <p:nvSpPr>
              <p:cNvPr id="172" name="Donut 171"/>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Donut 172"/>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4" name="Oval 173"/>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p:cNvCxnSpPr>
                <a:stCxn id="172" idx="2"/>
                <a:endCxn id="172"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7712866" y="394488"/>
              <a:ext cx="914400" cy="914400"/>
              <a:chOff x="1957387" y="6381750"/>
              <a:chExt cx="914400" cy="914400"/>
            </a:xfrm>
          </p:grpSpPr>
          <p:sp>
            <p:nvSpPr>
              <p:cNvPr id="168" name="Donut 167"/>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Donut 168"/>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Oval 169"/>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p:cNvCxnSpPr>
                <a:stCxn id="168" idx="2"/>
                <a:endCxn id="168"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8696325" y="388138"/>
              <a:ext cx="914400" cy="914400"/>
              <a:chOff x="923925" y="6381750"/>
              <a:chExt cx="914400" cy="914400"/>
            </a:xfrm>
          </p:grpSpPr>
          <p:sp>
            <p:nvSpPr>
              <p:cNvPr id="164" name="Donut 163"/>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Donut 164"/>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Oval 165"/>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p:cNvCxnSpPr>
                <a:stCxn id="164" idx="2"/>
                <a:endCxn id="164"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9672637" y="388138"/>
              <a:ext cx="914400" cy="914400"/>
              <a:chOff x="1957387" y="6381750"/>
              <a:chExt cx="914400" cy="914400"/>
            </a:xfrm>
          </p:grpSpPr>
          <p:sp>
            <p:nvSpPr>
              <p:cNvPr id="160" name="Donut 159"/>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Donut 160"/>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 name="Oval 161"/>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a:stCxn id="160" idx="2"/>
                <a:endCxn id="160"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0" name="Group 149"/>
            <p:cNvGrpSpPr/>
            <p:nvPr/>
          </p:nvGrpSpPr>
          <p:grpSpPr>
            <a:xfrm>
              <a:off x="10639425" y="388138"/>
              <a:ext cx="914400" cy="914400"/>
              <a:chOff x="923925" y="6381750"/>
              <a:chExt cx="914400" cy="914400"/>
            </a:xfrm>
          </p:grpSpPr>
          <p:sp>
            <p:nvSpPr>
              <p:cNvPr id="156" name="Donut 155"/>
              <p:cNvSpPr/>
              <p:nvPr/>
            </p:nvSpPr>
            <p:spPr>
              <a:xfrm>
                <a:off x="923925"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Donut 156"/>
              <p:cNvSpPr>
                <a:spLocks noChangeAspect="1"/>
              </p:cNvSpPr>
              <p:nvPr/>
            </p:nvSpPr>
            <p:spPr>
              <a:xfrm>
                <a:off x="1062037"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Oval 157"/>
              <p:cNvSpPr>
                <a:spLocks noChangeAspect="1"/>
              </p:cNvSpPr>
              <p:nvPr/>
            </p:nvSpPr>
            <p:spPr>
              <a:xfrm>
                <a:off x="1181099"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a:stCxn id="156" idx="2"/>
                <a:endCxn id="156" idx="6"/>
              </p:cNvCxnSpPr>
              <p:nvPr/>
            </p:nvCxnSpPr>
            <p:spPr>
              <a:xfrm>
                <a:off x="923925"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nvGrpSpPr>
            <p:cNvPr id="151" name="Group 150"/>
            <p:cNvGrpSpPr/>
            <p:nvPr/>
          </p:nvGrpSpPr>
          <p:grpSpPr>
            <a:xfrm>
              <a:off x="11615737" y="388138"/>
              <a:ext cx="914400" cy="914400"/>
              <a:chOff x="1957387" y="6381750"/>
              <a:chExt cx="914400" cy="914400"/>
            </a:xfrm>
          </p:grpSpPr>
          <p:sp>
            <p:nvSpPr>
              <p:cNvPr id="152" name="Donut 151"/>
              <p:cNvSpPr/>
              <p:nvPr/>
            </p:nvSpPr>
            <p:spPr>
              <a:xfrm>
                <a:off x="1957387" y="6381750"/>
                <a:ext cx="914400" cy="914400"/>
              </a:xfrm>
              <a:prstGeom prst="donut">
                <a:avLst>
                  <a:gd name="adj" fmla="val 7089"/>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Donut 152"/>
              <p:cNvSpPr>
                <a:spLocks noChangeAspect="1"/>
              </p:cNvSpPr>
              <p:nvPr/>
            </p:nvSpPr>
            <p:spPr>
              <a:xfrm>
                <a:off x="2095499" y="6529387"/>
                <a:ext cx="633413" cy="633413"/>
              </a:xfrm>
              <a:prstGeom prst="donut">
                <a:avLst>
                  <a:gd name="adj" fmla="val 11466"/>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4" name="Oval 153"/>
              <p:cNvSpPr>
                <a:spLocks noChangeAspect="1"/>
              </p:cNvSpPr>
              <p:nvPr/>
            </p:nvSpPr>
            <p:spPr>
              <a:xfrm>
                <a:off x="2214561" y="6638925"/>
                <a:ext cx="390526" cy="352426"/>
              </a:xfrm>
              <a:prstGeom prst="ellipse">
                <a:avLst/>
              </a:prstGeom>
              <a:solidFill>
                <a:srgbClr val="C94317"/>
              </a:solidFill>
              <a:ln>
                <a:solidFill>
                  <a:srgbClr val="C94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p:cNvCxnSpPr>
                <a:stCxn id="152" idx="2"/>
                <a:endCxn id="152" idx="6"/>
              </p:cNvCxnSpPr>
              <p:nvPr/>
            </p:nvCxnSpPr>
            <p:spPr>
              <a:xfrm>
                <a:off x="1957387" y="6838950"/>
                <a:ext cx="914400" cy="0"/>
              </a:xfrm>
              <a:prstGeom prst="line">
                <a:avLst/>
              </a:prstGeom>
              <a:ln w="76200">
                <a:solidFill>
                  <a:srgbClr val="C94317"/>
                </a:solidFill>
              </a:ln>
            </p:spPr>
            <p:style>
              <a:lnRef idx="1">
                <a:schemeClr val="accent1"/>
              </a:lnRef>
              <a:fillRef idx="0">
                <a:schemeClr val="accent1"/>
              </a:fillRef>
              <a:effectRef idx="0">
                <a:schemeClr val="accent1"/>
              </a:effectRef>
              <a:fontRef idx="minor">
                <a:schemeClr val="tx1"/>
              </a:fontRef>
            </p:style>
          </p:cxnSp>
        </p:grpSp>
      </p:grpSp>
      <p:pic>
        <p:nvPicPr>
          <p:cNvPr id="71" name="Picture 7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1600748"/>
            <a:ext cx="4550687" cy="4300256"/>
          </a:xfrm>
          <a:prstGeom prst="rect">
            <a:avLst/>
          </a:prstGeom>
        </p:spPr>
      </p:pic>
      <p:pic>
        <p:nvPicPr>
          <p:cNvPr id="74" name="Google Shape;46;p1"/>
          <p:cNvPicPr preferRelativeResize="0">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11508579" y="6168650"/>
            <a:ext cx="561030" cy="557587"/>
          </a:xfrm>
          <a:prstGeom prst="rect">
            <a:avLst/>
          </a:prstGeom>
          <a:noFill/>
          <a:ln>
            <a:noFill/>
          </a:ln>
        </p:spPr>
      </p:pic>
    </p:spTree>
    <p:extLst>
      <p:ext uri="{BB962C8B-B14F-4D97-AF65-F5344CB8AC3E}">
        <p14:creationId xmlns:p14="http://schemas.microsoft.com/office/powerpoint/2010/main" val="4197063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508A83-E671-FF2A-4DE9-57041023B0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6" y="0"/>
            <a:ext cx="10598727" cy="6857999"/>
          </a:xfrm>
          <a:prstGeom prst="rect">
            <a:avLst/>
          </a:prstGeom>
        </p:spPr>
      </p:pic>
    </p:spTree>
    <p:extLst>
      <p:ext uri="{BB962C8B-B14F-4D97-AF65-F5344CB8AC3E}">
        <p14:creationId xmlns:p14="http://schemas.microsoft.com/office/powerpoint/2010/main" val="3877498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AAD13-890A-0F81-662C-E7B90071E5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5" cy="6857999"/>
          </a:xfrm>
          <a:prstGeom prst="rect">
            <a:avLst/>
          </a:prstGeom>
        </p:spPr>
      </p:pic>
    </p:spTree>
    <p:extLst>
      <p:ext uri="{BB962C8B-B14F-4D97-AF65-F5344CB8AC3E}">
        <p14:creationId xmlns:p14="http://schemas.microsoft.com/office/powerpoint/2010/main" val="599647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A8AB78-BF9F-1B63-651E-F70FD6B5CD5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637" y="0"/>
            <a:ext cx="10598725" cy="6857998"/>
          </a:xfrm>
          <a:prstGeom prst="rect">
            <a:avLst/>
          </a:prstGeom>
        </p:spPr>
      </p:pic>
    </p:spTree>
    <p:extLst>
      <p:ext uri="{BB962C8B-B14F-4D97-AF65-F5344CB8AC3E}">
        <p14:creationId xmlns:p14="http://schemas.microsoft.com/office/powerpoint/2010/main" val="265242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3795</TotalTime>
  <Words>301</Words>
  <Application>Microsoft Office PowerPoint</Application>
  <PresentationFormat>Widescreen</PresentationFormat>
  <Paragraphs>46</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Georgia</vt:lpstr>
      <vt:lpstr>Office Theme</vt:lpstr>
      <vt:lpstr>COMMUNITY MEETING</vt:lpstr>
      <vt:lpstr>MEETING GROUND RULES</vt:lpstr>
      <vt:lpstr>PUBLIC HOUSING IN AUSTIN 1939</vt:lpstr>
      <vt:lpstr>PUBLIC HOUSING IN AUSTIN 1939</vt:lpstr>
      <vt:lpstr>SANTA RITA CURRENT STATE</vt:lpstr>
      <vt:lpstr>SANTA RITA RESIDENT INPUT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TENTATIVE TIMELINE</vt:lpstr>
      <vt:lpstr>HOW CAN YOU HELP?</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Gass</dc:creator>
  <cp:lastModifiedBy>Ann Gass</cp:lastModifiedBy>
  <cp:revision>34</cp:revision>
  <cp:lastPrinted>2023-09-06T21:26:52Z</cp:lastPrinted>
  <dcterms:created xsi:type="dcterms:W3CDTF">2023-08-31T19:16:38Z</dcterms:created>
  <dcterms:modified xsi:type="dcterms:W3CDTF">2023-09-11T20:59:11Z</dcterms:modified>
</cp:coreProperties>
</file>