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diagrams/layout4.xml" ContentType="application/vnd.openxmlformats-officedocument.drawingml.diagramLayout+xml"/>
  <Override PartName="/ppt/slides/slide22.xml" ContentType="application/vnd.openxmlformats-officedocument.presentationml.slide+xml"/>
  <Override PartName="/ppt/slides/slide30.xml" ContentType="application/vnd.openxmlformats-officedocument.presentationml.slide+xml"/>
  <Override PartName="/ppt/diagrams/quickStyle4.xml" ContentType="application/vnd.openxmlformats-officedocument.drawingml.diagramStyl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slides/slide31.xml" ContentType="application/vnd.openxmlformats-officedocument.presentationml.slide+xml"/>
  <Override PartName="/ppt/diagrams/quickStyle1.xml" ContentType="application/vnd.openxmlformats-officedocument.drawingml.diagramStyle+xml"/>
  <Override PartName="/ppt/diagrams/drawing4.xml" ContentType="application/vnd.ms-office.drawingml.diagramDrawing+xml"/>
  <Override PartName="/ppt/diagrams/data4.xml" ContentType="application/vnd.openxmlformats-officedocument.drawingml.diagramData+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Default Extension="wdp" ContentType="image/vnd.ms-photo"/>
  <Override PartName="/ppt/slides/slide8.xml" ContentType="application/vnd.openxmlformats-officedocument.presentationml.slide+xml"/>
  <Override PartName="/ppt/diagrams/data1.xml" ContentType="application/vnd.openxmlformats-officedocument.drawingml.diagramData+xml"/>
  <Override PartName="/ppt/diagrams/colors4.xml" ContentType="application/vnd.openxmlformats-officedocument.drawingml.diagramColors+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0" r:id="rId1"/>
  </p:sldMasterIdLst>
  <p:notesMasterIdLst>
    <p:notesMasterId r:id="rId36"/>
  </p:notesMasterIdLst>
  <p:sldIdLst>
    <p:sldId id="274" r:id="rId2"/>
    <p:sldId id="256" r:id="rId3"/>
    <p:sldId id="258" r:id="rId4"/>
    <p:sldId id="304" r:id="rId5"/>
    <p:sldId id="261" r:id="rId6"/>
    <p:sldId id="262" r:id="rId7"/>
    <p:sldId id="263" r:id="rId8"/>
    <p:sldId id="264" r:id="rId9"/>
    <p:sldId id="265" r:id="rId10"/>
    <p:sldId id="266" r:id="rId11"/>
    <p:sldId id="267" r:id="rId12"/>
    <p:sldId id="268" r:id="rId13"/>
    <p:sldId id="269" r:id="rId14"/>
    <p:sldId id="301" r:id="rId15"/>
    <p:sldId id="273" r:id="rId16"/>
    <p:sldId id="272" r:id="rId17"/>
    <p:sldId id="277" r:id="rId18"/>
    <p:sldId id="303" r:id="rId19"/>
    <p:sldId id="280" r:id="rId20"/>
    <p:sldId id="281" r:id="rId21"/>
    <p:sldId id="295" r:id="rId22"/>
    <p:sldId id="284" r:id="rId23"/>
    <p:sldId id="282" r:id="rId24"/>
    <p:sldId id="285" r:id="rId25"/>
    <p:sldId id="287" r:id="rId26"/>
    <p:sldId id="306" r:id="rId27"/>
    <p:sldId id="288" r:id="rId28"/>
    <p:sldId id="289" r:id="rId29"/>
    <p:sldId id="307" r:id="rId30"/>
    <p:sldId id="290" r:id="rId31"/>
    <p:sldId id="291" r:id="rId32"/>
    <p:sldId id="308" r:id="rId33"/>
    <p:sldId id="298"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66992"/>
    <a:srgbClr val="E9DF61"/>
    <a:srgbClr val="FFFFB9"/>
    <a:srgbClr val="E5851B"/>
  </p:clrMru>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96B63-CFFF-4C78-8804-C332D2ABC166}" type="doc">
      <dgm:prSet loTypeId="urn:microsoft.com/office/officeart/2005/8/layout/cycle2" loCatId="cycle" qsTypeId="urn:microsoft.com/office/officeart/2005/8/quickstyle/simple1" qsCatId="simple" csTypeId="urn:microsoft.com/office/officeart/2005/8/colors/accent5_3" csCatId="accent5" phldr="1"/>
      <dgm:spPr/>
      <dgm:t>
        <a:bodyPr/>
        <a:lstStyle/>
        <a:p>
          <a:endParaRPr lang="en-US"/>
        </a:p>
      </dgm:t>
    </dgm:pt>
    <dgm:pt modelId="{296674B4-ECA1-4A66-8CA6-3FBBBE1494E2}">
      <dgm:prSet/>
      <dgm:spPr/>
      <dgm:t>
        <a:bodyPr/>
        <a:lstStyle/>
        <a:p>
          <a:pPr rtl="0"/>
          <a:r>
            <a:rPr lang="en-US" b="1" dirty="0" smtClean="0"/>
            <a:t>Start Here</a:t>
          </a:r>
          <a:endParaRPr lang="en-US" dirty="0"/>
        </a:p>
      </dgm:t>
    </dgm:pt>
    <dgm:pt modelId="{C28A58CE-AC44-4DC1-98B3-1B6DFCB66E6A}" type="parTrans" cxnId="{A9946D5F-DBE5-4A05-A4EA-4E71CC276036}">
      <dgm:prSet/>
      <dgm:spPr/>
      <dgm:t>
        <a:bodyPr/>
        <a:lstStyle/>
        <a:p>
          <a:endParaRPr lang="en-US"/>
        </a:p>
      </dgm:t>
    </dgm:pt>
    <dgm:pt modelId="{B7CC84AC-416A-4836-B4FF-6F7818478255}" type="sibTrans" cxnId="{A9946D5F-DBE5-4A05-A4EA-4E71CC276036}">
      <dgm:prSet/>
      <dgm:spPr/>
      <dgm:t>
        <a:bodyPr/>
        <a:lstStyle/>
        <a:p>
          <a:endParaRPr lang="en-US"/>
        </a:p>
      </dgm:t>
    </dgm:pt>
    <dgm:pt modelId="{1A5FBEEB-A632-4BB9-A5C5-433A84D65CA9}" type="pres">
      <dgm:prSet presAssocID="{EB796B63-CFFF-4C78-8804-C332D2ABC166}" presName="cycle" presStyleCnt="0">
        <dgm:presLayoutVars>
          <dgm:dir/>
          <dgm:resizeHandles val="exact"/>
        </dgm:presLayoutVars>
      </dgm:prSet>
      <dgm:spPr/>
      <dgm:t>
        <a:bodyPr/>
        <a:lstStyle/>
        <a:p>
          <a:endParaRPr lang="en-US"/>
        </a:p>
      </dgm:t>
    </dgm:pt>
    <dgm:pt modelId="{BD209963-91C0-4933-9C36-202DD39F6F8C}" type="pres">
      <dgm:prSet presAssocID="{296674B4-ECA1-4A66-8CA6-3FBBBE1494E2}" presName="node" presStyleLbl="node1" presStyleIdx="0" presStyleCnt="1" custScaleY="100117">
        <dgm:presLayoutVars>
          <dgm:bulletEnabled val="1"/>
        </dgm:presLayoutVars>
      </dgm:prSet>
      <dgm:spPr/>
      <dgm:t>
        <a:bodyPr/>
        <a:lstStyle/>
        <a:p>
          <a:endParaRPr lang="en-US"/>
        </a:p>
      </dgm:t>
    </dgm:pt>
  </dgm:ptLst>
  <dgm:cxnLst>
    <dgm:cxn modelId="{A9946D5F-DBE5-4A05-A4EA-4E71CC276036}" srcId="{EB796B63-CFFF-4C78-8804-C332D2ABC166}" destId="{296674B4-ECA1-4A66-8CA6-3FBBBE1494E2}" srcOrd="0" destOrd="0" parTransId="{C28A58CE-AC44-4DC1-98B3-1B6DFCB66E6A}" sibTransId="{B7CC84AC-416A-4836-B4FF-6F7818478255}"/>
    <dgm:cxn modelId="{DC7EDDDD-51B2-404B-B3F8-18AB298D18AE}" type="presOf" srcId="{296674B4-ECA1-4A66-8CA6-3FBBBE1494E2}" destId="{BD209963-91C0-4933-9C36-202DD39F6F8C}" srcOrd="0" destOrd="0" presId="urn:microsoft.com/office/officeart/2005/8/layout/cycle2"/>
    <dgm:cxn modelId="{AAC27B2D-6278-4FD4-90E6-FA791180A14D}" type="presOf" srcId="{EB796B63-CFFF-4C78-8804-C332D2ABC166}" destId="{1A5FBEEB-A632-4BB9-A5C5-433A84D65CA9}" srcOrd="0" destOrd="0" presId="urn:microsoft.com/office/officeart/2005/8/layout/cycle2"/>
    <dgm:cxn modelId="{310A60E2-A37E-4654-8ADC-97EA72AD7130}" type="presParOf" srcId="{1A5FBEEB-A632-4BB9-A5C5-433A84D65CA9}" destId="{BD209963-91C0-4933-9C36-202DD39F6F8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796B63-CFFF-4C78-8804-C332D2ABC166}" type="doc">
      <dgm:prSet loTypeId="urn:microsoft.com/office/officeart/2005/8/layout/cycle2" loCatId="cycle" qsTypeId="urn:microsoft.com/office/officeart/2005/8/quickstyle/simple1" qsCatId="simple" csTypeId="urn:microsoft.com/office/officeart/2005/8/colors/accent5_3" csCatId="accent5" phldr="1"/>
      <dgm:spPr/>
      <dgm:t>
        <a:bodyPr/>
        <a:lstStyle/>
        <a:p>
          <a:endParaRPr lang="en-US"/>
        </a:p>
      </dgm:t>
    </dgm:pt>
    <dgm:pt modelId="{296674B4-ECA1-4A66-8CA6-3FBBBE1494E2}">
      <dgm:prSet/>
      <dgm:spPr/>
      <dgm:t>
        <a:bodyPr/>
        <a:lstStyle/>
        <a:p>
          <a:pPr rtl="0"/>
          <a:r>
            <a:rPr lang="en-US" b="1" dirty="0" smtClean="0"/>
            <a:t>Start Here</a:t>
          </a:r>
          <a:endParaRPr lang="en-US" dirty="0"/>
        </a:p>
      </dgm:t>
    </dgm:pt>
    <dgm:pt modelId="{C28A58CE-AC44-4DC1-98B3-1B6DFCB66E6A}" type="parTrans" cxnId="{A9946D5F-DBE5-4A05-A4EA-4E71CC276036}">
      <dgm:prSet/>
      <dgm:spPr/>
      <dgm:t>
        <a:bodyPr/>
        <a:lstStyle/>
        <a:p>
          <a:endParaRPr lang="en-US"/>
        </a:p>
      </dgm:t>
    </dgm:pt>
    <dgm:pt modelId="{B7CC84AC-416A-4836-B4FF-6F7818478255}" type="sibTrans" cxnId="{A9946D5F-DBE5-4A05-A4EA-4E71CC276036}">
      <dgm:prSet/>
      <dgm:spPr/>
      <dgm:t>
        <a:bodyPr/>
        <a:lstStyle/>
        <a:p>
          <a:endParaRPr lang="en-US"/>
        </a:p>
      </dgm:t>
    </dgm:pt>
    <dgm:pt modelId="{1A5FBEEB-A632-4BB9-A5C5-433A84D65CA9}" type="pres">
      <dgm:prSet presAssocID="{EB796B63-CFFF-4C78-8804-C332D2ABC166}" presName="cycle" presStyleCnt="0">
        <dgm:presLayoutVars>
          <dgm:dir/>
          <dgm:resizeHandles val="exact"/>
        </dgm:presLayoutVars>
      </dgm:prSet>
      <dgm:spPr/>
      <dgm:t>
        <a:bodyPr/>
        <a:lstStyle/>
        <a:p>
          <a:endParaRPr lang="en-US"/>
        </a:p>
      </dgm:t>
    </dgm:pt>
    <dgm:pt modelId="{BD209963-91C0-4933-9C36-202DD39F6F8C}" type="pres">
      <dgm:prSet presAssocID="{296674B4-ECA1-4A66-8CA6-3FBBBE1494E2}" presName="node" presStyleLbl="node1" presStyleIdx="0" presStyleCnt="1" custScaleY="100117">
        <dgm:presLayoutVars>
          <dgm:bulletEnabled val="1"/>
        </dgm:presLayoutVars>
      </dgm:prSet>
      <dgm:spPr/>
      <dgm:t>
        <a:bodyPr/>
        <a:lstStyle/>
        <a:p>
          <a:endParaRPr lang="en-US"/>
        </a:p>
      </dgm:t>
    </dgm:pt>
  </dgm:ptLst>
  <dgm:cxnLst>
    <dgm:cxn modelId="{7AA073B7-519B-437A-81D0-5AD75FA22785}" type="presOf" srcId="{296674B4-ECA1-4A66-8CA6-3FBBBE1494E2}" destId="{BD209963-91C0-4933-9C36-202DD39F6F8C}" srcOrd="0" destOrd="0" presId="urn:microsoft.com/office/officeart/2005/8/layout/cycle2"/>
    <dgm:cxn modelId="{A9946D5F-DBE5-4A05-A4EA-4E71CC276036}" srcId="{EB796B63-CFFF-4C78-8804-C332D2ABC166}" destId="{296674B4-ECA1-4A66-8CA6-3FBBBE1494E2}" srcOrd="0" destOrd="0" parTransId="{C28A58CE-AC44-4DC1-98B3-1B6DFCB66E6A}" sibTransId="{B7CC84AC-416A-4836-B4FF-6F7818478255}"/>
    <dgm:cxn modelId="{20851456-D364-4514-90D5-52DA27419912}" type="presOf" srcId="{EB796B63-CFFF-4C78-8804-C332D2ABC166}" destId="{1A5FBEEB-A632-4BB9-A5C5-433A84D65CA9}" srcOrd="0" destOrd="0" presId="urn:microsoft.com/office/officeart/2005/8/layout/cycle2"/>
    <dgm:cxn modelId="{8D158072-233C-4BD9-95D7-BCC03DA7F8E2}" type="presParOf" srcId="{1A5FBEEB-A632-4BB9-A5C5-433A84D65CA9}" destId="{BD209963-91C0-4933-9C36-202DD39F6F8C}"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796B63-CFFF-4C78-8804-C332D2ABC166}" type="doc">
      <dgm:prSet loTypeId="urn:microsoft.com/office/officeart/2005/8/layout/cycle2" loCatId="cycle" qsTypeId="urn:microsoft.com/office/officeart/2005/8/quickstyle/simple1" qsCatId="simple" csTypeId="urn:microsoft.com/office/officeart/2005/8/colors/accent5_3" csCatId="accent5" phldr="1"/>
      <dgm:spPr/>
      <dgm:t>
        <a:bodyPr/>
        <a:lstStyle/>
        <a:p>
          <a:endParaRPr lang="en-US"/>
        </a:p>
      </dgm:t>
    </dgm:pt>
    <dgm:pt modelId="{296674B4-ECA1-4A66-8CA6-3FBBBE1494E2}">
      <dgm:prSet/>
      <dgm:spPr/>
      <dgm:t>
        <a:bodyPr/>
        <a:lstStyle/>
        <a:p>
          <a:pPr rtl="0"/>
          <a:r>
            <a:rPr lang="en-US" b="1" dirty="0" smtClean="0"/>
            <a:t>Start Here</a:t>
          </a:r>
          <a:endParaRPr lang="en-US" dirty="0"/>
        </a:p>
      </dgm:t>
    </dgm:pt>
    <dgm:pt modelId="{C28A58CE-AC44-4DC1-98B3-1B6DFCB66E6A}" type="parTrans" cxnId="{A9946D5F-DBE5-4A05-A4EA-4E71CC276036}">
      <dgm:prSet/>
      <dgm:spPr/>
      <dgm:t>
        <a:bodyPr/>
        <a:lstStyle/>
        <a:p>
          <a:endParaRPr lang="en-US"/>
        </a:p>
      </dgm:t>
    </dgm:pt>
    <dgm:pt modelId="{B7CC84AC-416A-4836-B4FF-6F7818478255}" type="sibTrans" cxnId="{A9946D5F-DBE5-4A05-A4EA-4E71CC276036}">
      <dgm:prSet/>
      <dgm:spPr/>
      <dgm:t>
        <a:bodyPr/>
        <a:lstStyle/>
        <a:p>
          <a:endParaRPr lang="en-US"/>
        </a:p>
      </dgm:t>
    </dgm:pt>
    <dgm:pt modelId="{1A5FBEEB-A632-4BB9-A5C5-433A84D65CA9}" type="pres">
      <dgm:prSet presAssocID="{EB796B63-CFFF-4C78-8804-C332D2ABC166}" presName="cycle" presStyleCnt="0">
        <dgm:presLayoutVars>
          <dgm:dir/>
          <dgm:resizeHandles val="exact"/>
        </dgm:presLayoutVars>
      </dgm:prSet>
      <dgm:spPr/>
      <dgm:t>
        <a:bodyPr/>
        <a:lstStyle/>
        <a:p>
          <a:endParaRPr lang="en-US"/>
        </a:p>
      </dgm:t>
    </dgm:pt>
    <dgm:pt modelId="{BD209963-91C0-4933-9C36-202DD39F6F8C}" type="pres">
      <dgm:prSet presAssocID="{296674B4-ECA1-4A66-8CA6-3FBBBE1494E2}" presName="node" presStyleLbl="node1" presStyleIdx="0" presStyleCnt="1" custScaleY="100117">
        <dgm:presLayoutVars>
          <dgm:bulletEnabled val="1"/>
        </dgm:presLayoutVars>
      </dgm:prSet>
      <dgm:spPr/>
      <dgm:t>
        <a:bodyPr/>
        <a:lstStyle/>
        <a:p>
          <a:endParaRPr lang="en-US"/>
        </a:p>
      </dgm:t>
    </dgm:pt>
  </dgm:ptLst>
  <dgm:cxnLst>
    <dgm:cxn modelId="{A6E473CF-D2B1-4744-97DB-F6E47F6F695E}" type="presOf" srcId="{EB796B63-CFFF-4C78-8804-C332D2ABC166}" destId="{1A5FBEEB-A632-4BB9-A5C5-433A84D65CA9}" srcOrd="0" destOrd="0" presId="urn:microsoft.com/office/officeart/2005/8/layout/cycle2"/>
    <dgm:cxn modelId="{A9946D5F-DBE5-4A05-A4EA-4E71CC276036}" srcId="{EB796B63-CFFF-4C78-8804-C332D2ABC166}" destId="{296674B4-ECA1-4A66-8CA6-3FBBBE1494E2}" srcOrd="0" destOrd="0" parTransId="{C28A58CE-AC44-4DC1-98B3-1B6DFCB66E6A}" sibTransId="{B7CC84AC-416A-4836-B4FF-6F7818478255}"/>
    <dgm:cxn modelId="{36E0853D-4C28-495F-8C27-6A5AC5FAB2E6}" type="presOf" srcId="{296674B4-ECA1-4A66-8CA6-3FBBBE1494E2}" destId="{BD209963-91C0-4933-9C36-202DD39F6F8C}" srcOrd="0" destOrd="0" presId="urn:microsoft.com/office/officeart/2005/8/layout/cycle2"/>
    <dgm:cxn modelId="{FF265AEA-AE45-4204-9959-310EA02157CD}" type="presParOf" srcId="{1A5FBEEB-A632-4BB9-A5C5-433A84D65CA9}" destId="{BD209963-91C0-4933-9C36-202DD39F6F8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96B63-CFFF-4C78-8804-C332D2ABC166}" type="doc">
      <dgm:prSet loTypeId="urn:microsoft.com/office/officeart/2005/8/layout/cycle2" loCatId="cycle" qsTypeId="urn:microsoft.com/office/officeart/2005/8/quickstyle/simple1" qsCatId="simple" csTypeId="urn:microsoft.com/office/officeart/2005/8/colors/accent5_3" csCatId="accent5" phldr="1"/>
      <dgm:spPr/>
      <dgm:t>
        <a:bodyPr/>
        <a:lstStyle/>
        <a:p>
          <a:endParaRPr lang="en-US"/>
        </a:p>
      </dgm:t>
    </dgm:pt>
    <dgm:pt modelId="{296674B4-ECA1-4A66-8CA6-3FBBBE1494E2}">
      <dgm:prSet/>
      <dgm:spPr/>
      <dgm:t>
        <a:bodyPr/>
        <a:lstStyle/>
        <a:p>
          <a:pPr rtl="0"/>
          <a:r>
            <a:rPr lang="en-US" b="1" dirty="0" smtClean="0"/>
            <a:t>Start Here</a:t>
          </a:r>
          <a:endParaRPr lang="en-US" dirty="0"/>
        </a:p>
      </dgm:t>
    </dgm:pt>
    <dgm:pt modelId="{C28A58CE-AC44-4DC1-98B3-1B6DFCB66E6A}" type="parTrans" cxnId="{A9946D5F-DBE5-4A05-A4EA-4E71CC276036}">
      <dgm:prSet/>
      <dgm:spPr/>
      <dgm:t>
        <a:bodyPr/>
        <a:lstStyle/>
        <a:p>
          <a:endParaRPr lang="en-US"/>
        </a:p>
      </dgm:t>
    </dgm:pt>
    <dgm:pt modelId="{B7CC84AC-416A-4836-B4FF-6F7818478255}" type="sibTrans" cxnId="{A9946D5F-DBE5-4A05-A4EA-4E71CC276036}">
      <dgm:prSet/>
      <dgm:spPr/>
      <dgm:t>
        <a:bodyPr/>
        <a:lstStyle/>
        <a:p>
          <a:endParaRPr lang="en-US"/>
        </a:p>
      </dgm:t>
    </dgm:pt>
    <dgm:pt modelId="{1A5FBEEB-A632-4BB9-A5C5-433A84D65CA9}" type="pres">
      <dgm:prSet presAssocID="{EB796B63-CFFF-4C78-8804-C332D2ABC166}" presName="cycle" presStyleCnt="0">
        <dgm:presLayoutVars>
          <dgm:dir/>
          <dgm:resizeHandles val="exact"/>
        </dgm:presLayoutVars>
      </dgm:prSet>
      <dgm:spPr/>
      <dgm:t>
        <a:bodyPr/>
        <a:lstStyle/>
        <a:p>
          <a:endParaRPr lang="en-US"/>
        </a:p>
      </dgm:t>
    </dgm:pt>
    <dgm:pt modelId="{BD209963-91C0-4933-9C36-202DD39F6F8C}" type="pres">
      <dgm:prSet presAssocID="{296674B4-ECA1-4A66-8CA6-3FBBBE1494E2}" presName="node" presStyleLbl="node1" presStyleIdx="0" presStyleCnt="1" custScaleY="100117">
        <dgm:presLayoutVars>
          <dgm:bulletEnabled val="1"/>
        </dgm:presLayoutVars>
      </dgm:prSet>
      <dgm:spPr/>
      <dgm:t>
        <a:bodyPr/>
        <a:lstStyle/>
        <a:p>
          <a:endParaRPr lang="en-US"/>
        </a:p>
      </dgm:t>
    </dgm:pt>
  </dgm:ptLst>
  <dgm:cxnLst>
    <dgm:cxn modelId="{973A1FD3-1826-41BE-AC10-1659AECEAF63}" type="presOf" srcId="{296674B4-ECA1-4A66-8CA6-3FBBBE1494E2}" destId="{BD209963-91C0-4933-9C36-202DD39F6F8C}" srcOrd="0" destOrd="0" presId="urn:microsoft.com/office/officeart/2005/8/layout/cycle2"/>
    <dgm:cxn modelId="{A9946D5F-DBE5-4A05-A4EA-4E71CC276036}" srcId="{EB796B63-CFFF-4C78-8804-C332D2ABC166}" destId="{296674B4-ECA1-4A66-8CA6-3FBBBE1494E2}" srcOrd="0" destOrd="0" parTransId="{C28A58CE-AC44-4DC1-98B3-1B6DFCB66E6A}" sibTransId="{B7CC84AC-416A-4836-B4FF-6F7818478255}"/>
    <dgm:cxn modelId="{69F29C5D-B7B3-435C-860F-24055C840AB8}" type="presOf" srcId="{EB796B63-CFFF-4C78-8804-C332D2ABC166}" destId="{1A5FBEEB-A632-4BB9-A5C5-433A84D65CA9}" srcOrd="0" destOrd="0" presId="urn:microsoft.com/office/officeart/2005/8/layout/cycle2"/>
    <dgm:cxn modelId="{28559FF2-409A-4E72-94FF-18C5BC905307}" type="presParOf" srcId="{1A5FBEEB-A632-4BB9-A5C5-433A84D65CA9}" destId="{BD209963-91C0-4933-9C36-202DD39F6F8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03AF9-D460-4A22-8804-FB69F081C8CE}" type="datetimeFigureOut">
              <a:rPr lang="en-US" smtClean="0"/>
              <a:pPr/>
              <a:t>3/27/17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1AD8F-7A7D-4707-8068-3B5529060F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1AD8F-7A7D-4707-8068-3B5529060F12}"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2AA333D4-D295-4584-AB02-F2D3697BE347}" type="datetime1">
              <a:rPr lang="en-US" smtClean="0"/>
              <a:pPr/>
              <a:t>3/27/17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CE78F5FB-7099-40A1-B91A-914CBC218F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F51A1-1B34-4648-9C2A-A17136B02643}" type="datetime1">
              <a:rPr lang="en-US" smtClean="0"/>
              <a:pPr/>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1B7ED17-B2DC-4364-B444-E725D3CBA14F}" type="datetime1">
              <a:rPr lang="en-US" smtClean="0"/>
              <a:pPr/>
              <a:t>3/27/17</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CE78F5FB-7099-40A1-B91A-914CBC218F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EAF192-23CE-491C-9324-EB11B3F411AD}" type="datetime1">
              <a:rPr lang="en-US" smtClean="0"/>
              <a:pPr/>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C4ECC6B3-0179-4AA5-A697-7CC107DE4878}" type="datetime1">
              <a:rPr lang="en-US" smtClean="0"/>
              <a:pPr/>
              <a:t>3/27/17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CE78F5FB-7099-40A1-B91A-914CBC218F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59632A-2389-4312-B23A-F26A705F2E07}" type="datetime1">
              <a:rPr lang="en-US" smtClean="0"/>
              <a:pPr/>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D1F1BC-09F6-4252-9948-F6503EE3751D}" type="datetime1">
              <a:rPr lang="en-US" smtClean="0"/>
              <a:pPr/>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5338C5-ED2A-4C0D-A9BE-5C646B414283}" type="datetime1">
              <a:rPr lang="en-US" smtClean="0"/>
              <a:pPr/>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A44D6C62-367A-4B5C-899C-D925E74D364F}" type="datetime1">
              <a:rPr lang="en-US" smtClean="0"/>
              <a:pPr/>
              <a:t>3/27/17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5F7C4E-436D-415C-A673-2784B7CEDBD1}" type="datetime1">
              <a:rPr lang="en-US" smtClean="0"/>
              <a:pPr/>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F5FB-7099-40A1-B91A-914CBC218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84857251-3340-416B-8245-8F7E0D989502}" type="datetime1">
              <a:rPr lang="en-US" smtClean="0"/>
              <a:pPr/>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8F5FB-7099-40A1-B91A-914CBC218FA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D23A338F-D7B8-4A5E-9ED1-D415C21F7B62}" type="datetime1">
              <a:rPr lang="en-US" smtClean="0"/>
              <a:pPr/>
              <a:t>3/27/17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CE78F5FB-7099-40A1-B91A-914CBC218F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png"/><Relationship Id="rId9"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video" Target="file://localhost/https/::www.youtube.com:embed:nbmkLjjMX5s" TargetMode="External"/><Relationship Id="rId2" Type="http://schemas.openxmlformats.org/officeDocument/2006/relationships/slideLayout" Target="../slideLayouts/slideLayout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7.png"/><Relationship Id="rId9"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gif"/><Relationship Id="rId5"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shadeToTitle="1">
        <a:pattFill prst="pct75">
          <a:fgClr>
            <a:schemeClr val="accent2">
              <a:lumMod val="50000"/>
            </a:schemeClr>
          </a:fgClr>
          <a:bgClr>
            <a:schemeClr val="bg1">
              <a:lumMod val="50000"/>
            </a:schemeClr>
          </a:bgClr>
        </a:patt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362200" y="990600"/>
            <a:ext cx="4663440" cy="4663440"/>
          </a:xfrm>
          <a:prstGeom prst="rect">
            <a:avLst/>
          </a:prstGeom>
        </p:spPr>
      </p:pic>
      <p:sp>
        <p:nvSpPr>
          <p:cNvPr id="4" name="TextBox 3"/>
          <p:cNvSpPr txBox="1"/>
          <p:nvPr/>
        </p:nvSpPr>
        <p:spPr>
          <a:xfrm>
            <a:off x="3581400" y="5654040"/>
            <a:ext cx="2436116" cy="677108"/>
          </a:xfrm>
          <a:prstGeom prst="rect">
            <a:avLst/>
          </a:prstGeom>
          <a:noFill/>
        </p:spPr>
        <p:txBody>
          <a:bodyPr wrap="none" rtlCol="0">
            <a:spAutoFit/>
          </a:bodyPr>
          <a:lstStyle/>
          <a:p>
            <a:r>
              <a:rPr lang="en-US" sz="3800" b="1" dirty="0" smtClean="0">
                <a:solidFill>
                  <a:schemeClr val="bg1"/>
                </a:solidFill>
              </a:rPr>
              <a:t>Welcome!</a:t>
            </a:r>
            <a:endParaRPr lang="en-US" sz="3800" b="1" dirty="0">
              <a:solidFill>
                <a:schemeClr val="bg1"/>
              </a:solidFill>
            </a:endParaRPr>
          </a:p>
        </p:txBody>
      </p:sp>
      <p:sp>
        <p:nvSpPr>
          <p:cNvPr id="5" name="Slide Number Placeholder 4"/>
          <p:cNvSpPr>
            <a:spLocks noGrp="1"/>
          </p:cNvSpPr>
          <p:nvPr>
            <p:ph type="sldNum" sz="quarter" idx="12"/>
          </p:nvPr>
        </p:nvSpPr>
        <p:spPr/>
        <p:txBody>
          <a:bodyPr/>
          <a:lstStyle/>
          <a:p>
            <a:fld id="{CE78F5FB-7099-40A1-B91A-914CBC218FA8}" type="slidenum">
              <a:rPr lang="en-US" smtClean="0"/>
              <a:pPr/>
              <a:t>1</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79219854"/>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Explain program rules to families and property owners and enforce regulations.</a:t>
            </a:r>
          </a:p>
          <a:p>
            <a:pPr algn="l">
              <a:buClr>
                <a:schemeClr val="bg1"/>
              </a:buClr>
            </a:pPr>
            <a:endParaRPr lang="en-US" dirty="0" smtClean="0"/>
          </a:p>
          <a:p>
            <a:pPr algn="l">
              <a:buClr>
                <a:schemeClr val="bg1"/>
              </a:buClr>
              <a:buFont typeface="Wingdings" pitchFamily="2" charset="2"/>
              <a:buChar char="ü"/>
            </a:pPr>
            <a:r>
              <a:rPr lang="en-US" dirty="0" smtClean="0"/>
              <a:t>Initially and annually review family’s household composition and income.</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Inspect properties for compliance with Housing Quality Standards (HQS) and conduct rent reasonable surveys based on the private market.</a:t>
            </a:r>
          </a:p>
          <a:p>
            <a:pPr algn="l">
              <a:buClr>
                <a:schemeClr val="bg1"/>
              </a:buClr>
              <a:buFont typeface="Wingdings" pitchFamily="2" charset="2"/>
              <a:buChar char="ü"/>
            </a:pPr>
            <a:endParaRPr lang="en-US" dirty="0"/>
          </a:p>
        </p:txBody>
      </p:sp>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HACA’s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pic>
        <p:nvPicPr>
          <p:cNvPr id="9" name="Picture 8"/>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38147" y="239268"/>
            <a:ext cx="1790703" cy="1790703"/>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190027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Calculate the family’s share of the rent and pay HACA’s rent portion to the property owners on behalf of the participant.</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Update the family’s rent portion when household income or composition changes.</a:t>
            </a:r>
          </a:p>
          <a:p>
            <a:pPr algn="l">
              <a:buClr>
                <a:schemeClr val="bg1"/>
              </a:buClr>
            </a:pPr>
            <a:endParaRPr lang="en-US" dirty="0"/>
          </a:p>
        </p:txBody>
      </p:sp>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HACA’s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pic>
        <p:nvPicPr>
          <p:cNvPr id="7" name="Picture 6"/>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38147" y="239268"/>
            <a:ext cx="1790703" cy="1790703"/>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0749868"/>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Attend scheduled appointments with HACA.</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Report changes in family composition and household income to HACA within 30 days of change.</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Provide HACA complete and accurate information by requested due date.</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Locate a suitable unit before the voucher expires.</a:t>
            </a:r>
          </a:p>
          <a:p>
            <a:pPr algn="l">
              <a:buClr>
                <a:schemeClr val="bg1"/>
              </a:buClr>
            </a:pPr>
            <a:endParaRPr lang="en-US" dirty="0"/>
          </a:p>
        </p:txBody>
      </p:sp>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Family’s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pic>
        <p:nvPicPr>
          <p:cNvPr id="9" name="Picture 6" descr="https://image.freepik.com/free-icon/family-silhouette_318-49966.pn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9101" y="304800"/>
            <a:ext cx="1788795" cy="178879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41598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Maintain </a:t>
            </a:r>
            <a:r>
              <a:rPr lang="en-US" dirty="0"/>
              <a:t>the unit </a:t>
            </a:r>
            <a:r>
              <a:rPr lang="en-US" dirty="0" smtClean="0"/>
              <a:t>in good, safe, decent, and sanitary condition.</a:t>
            </a:r>
          </a:p>
          <a:p>
            <a:pPr algn="l">
              <a:buClr>
                <a:schemeClr val="bg1"/>
              </a:buClr>
            </a:pPr>
            <a:endParaRPr lang="en-US" dirty="0"/>
          </a:p>
          <a:p>
            <a:pPr algn="l">
              <a:buClr>
                <a:schemeClr val="bg1"/>
              </a:buClr>
              <a:buFont typeface="Wingdings" pitchFamily="2" charset="2"/>
              <a:buChar char="ü"/>
            </a:pPr>
            <a:r>
              <a:rPr lang="en-US" dirty="0" smtClean="0"/>
              <a:t>Sign a lease with landlord and comply with terms of the lease.</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Pay assigned rent portion on time to the landlord.</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Comply with family obligations under the HCV Program.</a:t>
            </a:r>
          </a:p>
        </p:txBody>
      </p:sp>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Family’s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pic>
        <p:nvPicPr>
          <p:cNvPr id="9" name="Picture 6" descr="https://image.freepik.com/free-icon/family-silhouette_318-49966.pn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9101" y="304800"/>
            <a:ext cx="1788795" cy="178879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3980454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354442" y="533400"/>
            <a:ext cx="5114778" cy="6019800"/>
          </a:xfrm>
        </p:spPr>
        <p:txBody>
          <a:bodyPr>
            <a:normAutofit fontScale="77500" lnSpcReduction="20000"/>
          </a:bodyPr>
          <a:lstStyle/>
          <a:p>
            <a:pPr algn="ctr"/>
            <a:r>
              <a:rPr lang="en-US" sz="2400" dirty="0" smtClean="0"/>
              <a:t>Family Obligations</a:t>
            </a:r>
          </a:p>
          <a:p>
            <a:pPr algn="l">
              <a:buClr>
                <a:schemeClr val="bg1"/>
              </a:buClr>
              <a:buFont typeface="Wingdings" pitchFamily="2" charset="2"/>
              <a:buChar char="ü"/>
            </a:pPr>
            <a:endParaRPr lang="en-US" sz="2400" dirty="0" smtClean="0"/>
          </a:p>
          <a:p>
            <a:pPr algn="l">
              <a:buClr>
                <a:schemeClr val="bg1"/>
              </a:buClr>
              <a:buFont typeface="Wingdings" pitchFamily="2" charset="2"/>
              <a:buChar char="ü"/>
            </a:pPr>
            <a:r>
              <a:rPr lang="en-US" dirty="0" smtClean="0"/>
              <a:t> Family must pay their portion of the rent to landlord on the 1</a:t>
            </a:r>
            <a:r>
              <a:rPr lang="en-US" baseline="30000" dirty="0" smtClean="0"/>
              <a:t>st</a:t>
            </a:r>
            <a:r>
              <a:rPr lang="en-US" dirty="0" smtClean="0"/>
              <a:t> of the month.</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 Family must pay only the tenant rent portion shown on lease.</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 Utilities must remain connected at all times.</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 Involvement in drug related or violent criminal activity could be grounds for termination from the program.</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 Unit must be the family’s only residence and the unit must not be subleased.</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 Family may not commit serious or repeated violations of the lease.</a:t>
            </a:r>
          </a:p>
          <a:p>
            <a:pPr algn="l">
              <a:buClr>
                <a:schemeClr val="bg1"/>
              </a:buClr>
            </a:pPr>
            <a:endParaRPr lang="en-US" dirty="0" smtClean="0"/>
          </a:p>
          <a:p>
            <a:pPr algn="l">
              <a:buClr>
                <a:schemeClr val="bg1"/>
              </a:buClr>
              <a:buFont typeface="Wingdings" pitchFamily="2" charset="2"/>
              <a:buChar char="ü"/>
            </a:pPr>
            <a:r>
              <a:rPr lang="en-US" dirty="0" smtClean="0"/>
              <a:t> Family must receive approval from HACA before moving out of the subsidized unit.</a:t>
            </a:r>
            <a:endParaRPr lang="en-US" dirty="0"/>
          </a:p>
        </p:txBody>
      </p:sp>
      <p:pic>
        <p:nvPicPr>
          <p:cNvPr id="54274" name="Picture 2" descr="http://iv.hannibalhealth.org/wp-content/uploads/2015/05/bigstock-Compliance-Turquoise-Grunge-Re-62982853.jpg"/>
          <p:cNvPicPr>
            <a:picLocks noChangeAspect="1" noChangeArrowheads="1"/>
          </p:cNvPicPr>
          <p:nvPr/>
        </p:nvPicPr>
        <p:blipFill>
          <a:blip r:embed="rId2" cstate="print"/>
          <a:srcRect/>
          <a:stretch>
            <a:fillRect/>
          </a:stretch>
        </p:blipFill>
        <p:spPr bwMode="auto">
          <a:xfrm>
            <a:off x="0" y="1066800"/>
            <a:ext cx="2666999" cy="2175085"/>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57800" y="228600"/>
            <a:ext cx="3560298" cy="6324600"/>
          </a:xfrm>
        </p:spPr>
        <p:txBody>
          <a:bodyPr>
            <a:normAutofit fontScale="92500" lnSpcReduction="20000"/>
          </a:bodyPr>
          <a:lstStyle/>
          <a:p>
            <a:pPr algn="ctr">
              <a:buClr>
                <a:srgbClr val="FF0000"/>
              </a:buClr>
            </a:pPr>
            <a:r>
              <a:rPr lang="en-US" sz="2400" dirty="0" smtClean="0"/>
              <a:t>Staying in Compliance</a:t>
            </a:r>
          </a:p>
          <a:p>
            <a:pPr>
              <a:buClr>
                <a:srgbClr val="FF0000"/>
              </a:buClr>
            </a:pPr>
            <a:endParaRPr lang="en-US" sz="2200" dirty="0" smtClean="0"/>
          </a:p>
          <a:p>
            <a:pPr>
              <a:buClr>
                <a:srgbClr val="FF0000"/>
              </a:buClr>
            </a:pPr>
            <a:r>
              <a:rPr lang="en-US" sz="2200" dirty="0" smtClean="0"/>
              <a:t>HACA investigates reported and suspected program fraud  issues aggressively and thoroughly.</a:t>
            </a:r>
          </a:p>
          <a:p>
            <a:pPr>
              <a:buClr>
                <a:srgbClr val="FF0000"/>
              </a:buClr>
            </a:pPr>
            <a:endParaRPr lang="en-US" sz="2200" dirty="0" smtClean="0"/>
          </a:p>
          <a:p>
            <a:pPr>
              <a:buClr>
                <a:srgbClr val="FF0000"/>
              </a:buClr>
            </a:pPr>
            <a:r>
              <a:rPr lang="en-US" sz="2200" dirty="0" smtClean="0"/>
              <a:t>HACA compares all reported client information to various state databases and employers to verify accuracy. (i.e. Social Security Administration, Attorney General, Texas Workforce Commission, Enterprise Income Verification, etc.)</a:t>
            </a:r>
          </a:p>
          <a:p>
            <a:pPr>
              <a:buClr>
                <a:srgbClr val="FF0000"/>
              </a:buClr>
            </a:pPr>
            <a:endParaRPr lang="en-US" sz="2200" dirty="0" smtClean="0"/>
          </a:p>
          <a:p>
            <a:pPr>
              <a:buClr>
                <a:srgbClr val="FF0000"/>
              </a:buClr>
            </a:pPr>
            <a:r>
              <a:rPr lang="en-US" sz="2200" dirty="0" smtClean="0"/>
              <a:t>Consequences of fraud may include: probation, repayment of funds, termination from the program, and prosecution through the Office of the Inspector General.</a:t>
            </a:r>
          </a:p>
          <a:p>
            <a:pPr>
              <a:buClr>
                <a:srgbClr val="FF0000"/>
              </a:buClr>
            </a:pPr>
            <a:endParaRPr lang="en-US" sz="2200" dirty="0" smtClean="0"/>
          </a:p>
          <a:p>
            <a:pPr marL="285750" indent="-285750">
              <a:buClr>
                <a:srgbClr val="FF0000"/>
              </a:buClr>
              <a:buFont typeface="Wingdings" panose="05000000000000000000" pitchFamily="2" charset="2"/>
              <a:buChar char="ü"/>
            </a:pPr>
            <a:endParaRPr lang="en-US" sz="2200" dirty="0" smtClean="0"/>
          </a:p>
          <a:p>
            <a:pPr>
              <a:buClr>
                <a:srgbClr val="FF0000"/>
              </a:buClr>
            </a:pPr>
            <a:endParaRPr lang="en-US" dirty="0"/>
          </a:p>
        </p:txBody>
      </p:sp>
      <p:pic>
        <p:nvPicPr>
          <p:cNvPr id="2052" name="Picture 4" descr="http://www.americanbazaaronline.com/wp-content/uploads/2015/01/Fraud.jpg"/>
          <p:cNvPicPr>
            <a:picLocks noGrp="1" noChangeAspect="1" noChangeArrowheads="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457200" y="1828800"/>
            <a:ext cx="4480560" cy="3009462"/>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4" name="Slide Number Placeholder 3"/>
          <p:cNvSpPr>
            <a:spLocks noGrp="1"/>
          </p:cNvSpPr>
          <p:nvPr>
            <p:ph type="sldNum" sz="quarter" idx="12"/>
          </p:nvPr>
        </p:nvSpPr>
        <p:spPr/>
        <p:txBody>
          <a:bodyPr/>
          <a:lstStyle/>
          <a:p>
            <a:fld id="{CE78F5FB-7099-40A1-B91A-914CBC218FA8}" type="slidenum">
              <a:rPr lang="en-US" smtClean="0"/>
              <a:pPr/>
              <a:t>15</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712830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57800" y="990600"/>
            <a:ext cx="3560298" cy="4213274"/>
          </a:xfrm>
        </p:spPr>
        <p:txBody>
          <a:bodyPr>
            <a:normAutofit fontScale="92500" lnSpcReduction="20000"/>
          </a:bodyPr>
          <a:lstStyle/>
          <a:p>
            <a:pPr algn="ctr">
              <a:buClr>
                <a:srgbClr val="FF0000"/>
              </a:buClr>
            </a:pPr>
            <a:r>
              <a:rPr lang="en-US" sz="2200" dirty="0" smtClean="0"/>
              <a:t>SIMPLE STEPS TO</a:t>
            </a:r>
          </a:p>
          <a:p>
            <a:pPr algn="ctr">
              <a:buClr>
                <a:srgbClr val="FF0000"/>
              </a:buClr>
            </a:pPr>
            <a:r>
              <a:rPr lang="en-US" sz="2200" dirty="0" smtClean="0"/>
              <a:t>AVOID FRAUD ISSUES</a:t>
            </a:r>
          </a:p>
          <a:p>
            <a:pPr algn="ctr">
              <a:buClr>
                <a:srgbClr val="FF0000"/>
              </a:buClr>
            </a:pPr>
            <a:endParaRPr lang="en-US" sz="2200" dirty="0" smtClean="0"/>
          </a:p>
          <a:p>
            <a:pPr algn="ctr">
              <a:buClr>
                <a:srgbClr val="FF0000"/>
              </a:buClr>
            </a:pPr>
            <a:r>
              <a:rPr lang="en-US" sz="2200" dirty="0" smtClean="0"/>
              <a:t>Be timely, accurate, and complete!</a:t>
            </a:r>
          </a:p>
          <a:p>
            <a:pPr marL="285750" indent="-285750">
              <a:buClr>
                <a:srgbClr val="FF0000"/>
              </a:buClr>
              <a:buFont typeface="Wingdings" panose="05000000000000000000" pitchFamily="2" charset="2"/>
              <a:buChar char="ü"/>
            </a:pPr>
            <a:endParaRPr lang="en-US" sz="2200" dirty="0" smtClean="0"/>
          </a:p>
          <a:p>
            <a:pPr marL="285750" indent="-285750">
              <a:buClr>
                <a:srgbClr val="FF0000"/>
              </a:buClr>
              <a:buFont typeface="Wingdings" panose="05000000000000000000" pitchFamily="2" charset="2"/>
              <a:buChar char="ü"/>
            </a:pPr>
            <a:r>
              <a:rPr lang="en-US" sz="2200" dirty="0" smtClean="0"/>
              <a:t>Report all income in your household.</a:t>
            </a:r>
          </a:p>
          <a:p>
            <a:pPr>
              <a:buClr>
                <a:srgbClr val="FF0000"/>
              </a:buClr>
            </a:pPr>
            <a:endParaRPr lang="en-US" sz="2200" dirty="0" smtClean="0"/>
          </a:p>
          <a:p>
            <a:pPr marL="285750" indent="-285750">
              <a:buClr>
                <a:srgbClr val="FF0000"/>
              </a:buClr>
              <a:buFont typeface="Wingdings" panose="05000000000000000000" pitchFamily="2" charset="2"/>
              <a:buChar char="ü"/>
            </a:pPr>
            <a:r>
              <a:rPr lang="en-US" sz="2200" dirty="0" smtClean="0"/>
              <a:t>Report changes in family income within </a:t>
            </a:r>
            <a:r>
              <a:rPr lang="en-US" sz="2200" u="sng" dirty="0" smtClean="0"/>
              <a:t>30</a:t>
            </a:r>
            <a:r>
              <a:rPr lang="en-US" sz="2200" dirty="0" smtClean="0"/>
              <a:t> days of occurrence.</a:t>
            </a:r>
          </a:p>
          <a:p>
            <a:pPr marL="285750" indent="-285750">
              <a:buClr>
                <a:srgbClr val="FF0000"/>
              </a:buClr>
              <a:buFont typeface="Wingdings" panose="05000000000000000000" pitchFamily="2" charset="2"/>
              <a:buChar char="ü"/>
            </a:pPr>
            <a:endParaRPr lang="en-US" sz="2200" dirty="0" smtClean="0"/>
          </a:p>
          <a:p>
            <a:pPr marL="285750" indent="-285750">
              <a:buClr>
                <a:srgbClr val="FF0000"/>
              </a:buClr>
              <a:buFont typeface="Wingdings" panose="05000000000000000000" pitchFamily="2" charset="2"/>
              <a:buChar char="ü"/>
            </a:pPr>
            <a:r>
              <a:rPr lang="en-US" sz="2200" dirty="0" smtClean="0"/>
              <a:t>Contact HACA and your landlord when you want to add someone to your household for approval.</a:t>
            </a:r>
          </a:p>
          <a:p>
            <a:pPr marL="285750" indent="-285750">
              <a:buClr>
                <a:srgbClr val="FF0000"/>
              </a:buClr>
              <a:buFont typeface="Wingdings" panose="05000000000000000000" pitchFamily="2" charset="2"/>
              <a:buChar char="ü"/>
            </a:pPr>
            <a:endParaRPr lang="en-US" dirty="0"/>
          </a:p>
        </p:txBody>
      </p:sp>
      <p:pic>
        <p:nvPicPr>
          <p:cNvPr id="1028" name="Picture 4" descr="http://world-clear.com/Compliance.jpg"/>
          <p:cNvPicPr>
            <a:picLocks noGrp="1" noChangeAspect="1" noChangeArrowheads="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990600" y="990600"/>
            <a:ext cx="3464009" cy="429768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4" name="Slide Number Placeholder 3"/>
          <p:cNvSpPr>
            <a:spLocks noGrp="1"/>
          </p:cNvSpPr>
          <p:nvPr>
            <p:ph type="sldNum" sz="quarter" idx="12"/>
          </p:nvPr>
        </p:nvSpPr>
        <p:spPr/>
        <p:txBody>
          <a:bodyPr/>
          <a:lstStyle/>
          <a:p>
            <a:fld id="{CE78F5FB-7099-40A1-B91A-914CBC218FA8}" type="slidenum">
              <a:rPr lang="en-US" smtClean="0"/>
              <a:pPr/>
              <a:t>16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99191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228600" y="304800"/>
            <a:ext cx="2286000" cy="2472848"/>
          </a:xfrm>
        </p:spPr>
        <p:txBody>
          <a:bodyPr>
            <a:noAutofit/>
          </a:bodyPr>
          <a:lstStyle/>
          <a:p>
            <a:pPr algn="l">
              <a:buClr>
                <a:srgbClr val="FF0000"/>
              </a:buClr>
            </a:pPr>
            <a:r>
              <a:rPr lang="en-US" sz="3200" b="1" dirty="0" smtClean="0">
                <a:solidFill>
                  <a:srgbClr val="266992"/>
                </a:solidFill>
              </a:rPr>
              <a:t>Leasing Up with Your Housing Choice Voucher</a:t>
            </a:r>
            <a:endParaRPr lang="en-US" sz="3200" b="1" dirty="0">
              <a:solidFill>
                <a:srgbClr val="266992"/>
              </a:solidFill>
            </a:endParaRPr>
          </a:p>
        </p:txBody>
      </p:sp>
      <p:pic>
        <p:nvPicPr>
          <p:cNvPr id="1026" name="Picture 2" descr="https://www.talentcove.com/blog/wp-content/uploads/2016/05/step.jpg"/>
          <p:cNvPicPr>
            <a:picLocks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990600" y="3200400"/>
            <a:ext cx="7223760" cy="32918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605691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bg1"/>
            </a:gs>
            <a:gs pos="32000">
              <a:srgbClr val="F0EBD5"/>
            </a:gs>
            <a:gs pos="100000">
              <a:srgbClr val="D1C3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Connector 1"/>
          <p:cNvSpPr>
            <a:spLocks noChangeAspect="1"/>
          </p:cNvSpPr>
          <p:nvPr/>
        </p:nvSpPr>
        <p:spPr>
          <a:xfrm>
            <a:off x="1371600" y="304800"/>
            <a:ext cx="6178383" cy="6178383"/>
          </a:xfrm>
          <a:prstGeom prst="flowChartConnector">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1628976"/>
            <a:ext cx="1666926" cy="1870003"/>
          </a:xfrm>
          <a:prstGeom prst="rect">
            <a:avLst/>
          </a:prstGeom>
        </p:spPr>
      </p:pic>
      <p:sp>
        <p:nvSpPr>
          <p:cNvPr id="5" name="Rectangle 4"/>
          <p:cNvSpPr/>
          <p:nvPr/>
        </p:nvSpPr>
        <p:spPr>
          <a:xfrm>
            <a:off x="1305588" y="1245355"/>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Attend Initial Orientation</a:t>
            </a:r>
            <a:endParaRPr lang="en-US" sz="1500" dirty="0"/>
          </a:p>
        </p:txBody>
      </p:sp>
      <p:sp>
        <p:nvSpPr>
          <p:cNvPr id="6" name="Rectangle 5"/>
          <p:cNvSpPr/>
          <p:nvPr/>
        </p:nvSpPr>
        <p:spPr>
          <a:xfrm>
            <a:off x="28194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Actively Search for a Unit</a:t>
            </a:r>
            <a:endParaRPr lang="en-US" sz="1500" dirty="0"/>
          </a:p>
        </p:txBody>
      </p:sp>
      <p:sp>
        <p:nvSpPr>
          <p:cNvPr id="7" name="Rectangle 6"/>
          <p:cNvSpPr/>
          <p:nvPr/>
        </p:nvSpPr>
        <p:spPr>
          <a:xfrm>
            <a:off x="50292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Find a Unit &amp; Turn in RTA Packet</a:t>
            </a:r>
            <a:endParaRPr lang="en-US" sz="1500" dirty="0"/>
          </a:p>
        </p:txBody>
      </p:sp>
      <p:sp>
        <p:nvSpPr>
          <p:cNvPr id="8" name="Rectangle 7"/>
          <p:cNvSpPr/>
          <p:nvPr/>
        </p:nvSpPr>
        <p:spPr>
          <a:xfrm>
            <a:off x="4227347" y="1019550"/>
            <a:ext cx="838200" cy="609600"/>
          </a:xfrm>
          <a:prstGeom prst="rect">
            <a:avLst/>
          </a:prstGeom>
          <a:solidFill>
            <a:srgbClr val="E5851B"/>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Voucher Extension</a:t>
            </a:r>
            <a:endParaRPr lang="en-US" sz="1200" dirty="0"/>
          </a:p>
        </p:txBody>
      </p:sp>
      <p:sp>
        <p:nvSpPr>
          <p:cNvPr id="9" name="Flowchart: Connector 8"/>
          <p:cNvSpPr>
            <a:spLocks noChangeAspect="1"/>
          </p:cNvSpPr>
          <p:nvPr/>
        </p:nvSpPr>
        <p:spPr>
          <a:xfrm>
            <a:off x="6553200" y="990600"/>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HACA  (Intake Team) receives RTA Packet</a:t>
            </a:r>
            <a:endParaRPr lang="en-US" sz="1300" dirty="0"/>
          </a:p>
        </p:txBody>
      </p:sp>
      <p:sp>
        <p:nvSpPr>
          <p:cNvPr id="11" name="Flowchart: Connector 10"/>
          <p:cNvSpPr>
            <a:spLocks noChangeAspect="1"/>
          </p:cNvSpPr>
          <p:nvPr/>
        </p:nvSpPr>
        <p:spPr>
          <a:xfrm>
            <a:off x="5715000" y="53340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Flowchart: Connector 11"/>
          <p:cNvSpPr>
            <a:spLocks noChangeAspect="1"/>
          </p:cNvSpPr>
          <p:nvPr/>
        </p:nvSpPr>
        <p:spPr>
          <a:xfrm>
            <a:off x="6629400" y="4114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Flowchart: Connector 13"/>
          <p:cNvSpPr>
            <a:spLocks noChangeAspect="1"/>
          </p:cNvSpPr>
          <p:nvPr/>
        </p:nvSpPr>
        <p:spPr>
          <a:xfrm>
            <a:off x="7010400" y="2590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Inspection Request to Inspection Dept.</a:t>
            </a:r>
            <a:endParaRPr lang="en-US" sz="1200" dirty="0"/>
          </a:p>
        </p:txBody>
      </p:sp>
      <p:sp>
        <p:nvSpPr>
          <p:cNvPr id="15" name="Rectangle 14"/>
          <p:cNvSpPr/>
          <p:nvPr/>
        </p:nvSpPr>
        <p:spPr>
          <a:xfrm>
            <a:off x="4038600" y="60198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Tenant Moves Into Unit</a:t>
            </a:r>
            <a:endParaRPr lang="en-US" sz="1500" dirty="0"/>
          </a:p>
        </p:txBody>
      </p:sp>
      <p:sp>
        <p:nvSpPr>
          <p:cNvPr id="16" name="Flowchart: Connector 15"/>
          <p:cNvSpPr>
            <a:spLocks noChangeAspect="1"/>
          </p:cNvSpPr>
          <p:nvPr/>
        </p:nvSpPr>
        <p:spPr>
          <a:xfrm>
            <a:off x="2453640" y="5394960"/>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Isosceles Triangle 16"/>
          <p:cNvSpPr>
            <a:spLocks noChangeAspect="1"/>
          </p:cNvSpPr>
          <p:nvPr/>
        </p:nvSpPr>
        <p:spPr>
          <a:xfrm>
            <a:off x="1219200" y="4191000"/>
            <a:ext cx="1378914" cy="1188720"/>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Flowchart: Connector 17"/>
          <p:cNvSpPr>
            <a:spLocks noChangeAspect="1"/>
          </p:cNvSpPr>
          <p:nvPr/>
        </p:nvSpPr>
        <p:spPr>
          <a:xfrm>
            <a:off x="676971" y="2807246"/>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Flowchart: Connector 18"/>
          <p:cNvSpPr>
            <a:spLocks noChangeAspect="1"/>
          </p:cNvSpPr>
          <p:nvPr/>
        </p:nvSpPr>
        <p:spPr>
          <a:xfrm>
            <a:off x="3608614" y="2392680"/>
            <a:ext cx="2103120" cy="2103120"/>
          </a:xfrm>
          <a:prstGeom prst="flowChartConnector">
            <a:avLst/>
          </a:prstGeom>
          <a:solidFill>
            <a:schemeClr val="accent2">
              <a:lumMod val="50000"/>
            </a:schemeClr>
          </a:solidFill>
          <a:ln>
            <a:solidFill>
              <a:schemeClr val="accent1">
                <a:lumMod val="50000"/>
              </a:schemeClr>
            </a:solidFill>
          </a:ln>
          <a:effectLst>
            <a:glow rad="9652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Isosceles Triangle 19"/>
          <p:cNvSpPr>
            <a:spLocks/>
          </p:cNvSpPr>
          <p:nvPr/>
        </p:nvSpPr>
        <p:spPr>
          <a:xfrm>
            <a:off x="3962400" y="2438400"/>
            <a:ext cx="1371600" cy="914400"/>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Rectangle 20"/>
          <p:cNvSpPr/>
          <p:nvPr/>
        </p:nvSpPr>
        <p:spPr>
          <a:xfrm>
            <a:off x="4099560" y="3368040"/>
            <a:ext cx="1097280" cy="914400"/>
          </a:xfrm>
          <a:prstGeom prst="rect">
            <a:avLst/>
          </a:prstGeom>
          <a:solidFill>
            <a:srgbClr val="E5851B"/>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Chevron 2"/>
          <p:cNvSpPr>
            <a:spLocks noChangeAspect="1"/>
          </p:cNvSpPr>
          <p:nvPr/>
        </p:nvSpPr>
        <p:spPr>
          <a:xfrm rot="18534261">
            <a:off x="2472485" y="88174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a:spLocks noChangeAspect="1"/>
          </p:cNvSpPr>
          <p:nvPr/>
        </p:nvSpPr>
        <p:spPr>
          <a:xfrm rot="21300000">
            <a:off x="4505263" y="239018"/>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a:spLocks noChangeAspect="1"/>
          </p:cNvSpPr>
          <p:nvPr/>
        </p:nvSpPr>
        <p:spPr>
          <a:xfrm rot="2525465">
            <a:off x="6360187" y="957623"/>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a:spLocks noChangeAspect="1"/>
          </p:cNvSpPr>
          <p:nvPr/>
        </p:nvSpPr>
        <p:spPr>
          <a:xfrm rot="4380000">
            <a:off x="7332119" y="239280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a:spLocks noChangeAspect="1"/>
          </p:cNvSpPr>
          <p:nvPr/>
        </p:nvSpPr>
        <p:spPr>
          <a:xfrm rot="6010105">
            <a:off x="7399333" y="3909002"/>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a:spLocks noChangeAspect="1"/>
          </p:cNvSpPr>
          <p:nvPr/>
        </p:nvSpPr>
        <p:spPr>
          <a:xfrm rot="7630403">
            <a:off x="6739016" y="530102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a:spLocks noChangeAspect="1"/>
          </p:cNvSpPr>
          <p:nvPr/>
        </p:nvSpPr>
        <p:spPr>
          <a:xfrm rot="9180000">
            <a:off x="5517050" y="6131281"/>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a:spLocks noChangeAspect="1"/>
          </p:cNvSpPr>
          <p:nvPr/>
        </p:nvSpPr>
        <p:spPr>
          <a:xfrm rot="11634576">
            <a:off x="3752859" y="6345877"/>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a:spLocks noChangeAspect="1"/>
          </p:cNvSpPr>
          <p:nvPr/>
        </p:nvSpPr>
        <p:spPr>
          <a:xfrm rot="13895709">
            <a:off x="2243705" y="5529864"/>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a:spLocks noChangeAspect="1"/>
          </p:cNvSpPr>
          <p:nvPr/>
        </p:nvSpPr>
        <p:spPr>
          <a:xfrm rot="14880000">
            <a:off x="1470251" y="4302422"/>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ight Arrow 3"/>
          <p:cNvSpPr>
            <a:spLocks/>
          </p:cNvSpPr>
          <p:nvPr/>
        </p:nvSpPr>
        <p:spPr>
          <a:xfrm>
            <a:off x="1980851" y="3176816"/>
            <a:ext cx="1554480" cy="54864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a:stCxn id="6" idx="2"/>
            <a:endCxn id="8" idx="1"/>
          </p:cNvCxnSpPr>
          <p:nvPr/>
        </p:nvCxnSpPr>
        <p:spPr>
          <a:xfrm rot="16200000" flipH="1">
            <a:off x="3642248" y="739251"/>
            <a:ext cx="486150" cy="684047"/>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8" idx="3"/>
            <a:endCxn id="7" idx="2"/>
          </p:cNvCxnSpPr>
          <p:nvPr/>
        </p:nvCxnSpPr>
        <p:spPr>
          <a:xfrm flipV="1">
            <a:off x="5065547" y="838200"/>
            <a:ext cx="687553" cy="486150"/>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543545226"/>
              </p:ext>
            </p:extLst>
          </p:nvPr>
        </p:nvGraphicFramePr>
        <p:xfrm>
          <a:off x="34913" y="1245355"/>
          <a:ext cx="1300356" cy="68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1" name="TextBox 40"/>
          <p:cNvSpPr txBox="1"/>
          <p:nvPr/>
        </p:nvSpPr>
        <p:spPr>
          <a:xfrm>
            <a:off x="1295400" y="4724400"/>
            <a:ext cx="1204922" cy="692497"/>
          </a:xfrm>
          <a:prstGeom prst="rect">
            <a:avLst/>
          </a:prstGeom>
          <a:noFill/>
        </p:spPr>
        <p:txBody>
          <a:bodyPr wrap="square" rtlCol="0">
            <a:spAutoFit/>
          </a:bodyPr>
          <a:lstStyle/>
          <a:p>
            <a:pPr algn="ctr"/>
            <a:r>
              <a:rPr lang="en-US" sz="1300" dirty="0">
                <a:solidFill>
                  <a:schemeClr val="bg1"/>
                </a:solidFill>
              </a:rPr>
              <a:t>Landlord Signs HAP </a:t>
            </a:r>
            <a:r>
              <a:rPr lang="en-US" sz="1300" dirty="0" smtClean="0">
                <a:solidFill>
                  <a:schemeClr val="bg1"/>
                </a:solidFill>
              </a:rPr>
              <a:t>Contract</a:t>
            </a:r>
            <a:endParaRPr lang="en-US" dirty="0"/>
          </a:p>
        </p:txBody>
      </p:sp>
      <p:cxnSp>
        <p:nvCxnSpPr>
          <p:cNvPr id="47" name="Straight Arrow Connector 46"/>
          <p:cNvCxnSpPr/>
          <p:nvPr/>
        </p:nvCxnSpPr>
        <p:spPr>
          <a:xfrm>
            <a:off x="1066799" y="1628976"/>
            <a:ext cx="274320" cy="0"/>
          </a:xfrm>
          <a:prstGeom prst="straightConnector1">
            <a:avLst/>
          </a:prstGeom>
          <a:ln w="349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6" descr="https://image.freepik.com/free-icon/family-silhouette_318-49966.png"/>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9">
                    <a14:imgEffect>
                      <a14:saturation sat="40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84706" y="3674508"/>
            <a:ext cx="548640" cy="5486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3" name="TextBox 12"/>
          <p:cNvSpPr txBox="1"/>
          <p:nvPr/>
        </p:nvSpPr>
        <p:spPr>
          <a:xfrm>
            <a:off x="6781800" y="4419600"/>
            <a:ext cx="1038497" cy="553998"/>
          </a:xfrm>
          <a:prstGeom prst="rect">
            <a:avLst/>
          </a:prstGeom>
          <a:noFill/>
        </p:spPr>
        <p:txBody>
          <a:bodyPr wrap="square" rtlCol="0">
            <a:spAutoFit/>
          </a:bodyPr>
          <a:lstStyle/>
          <a:p>
            <a:pPr algn="ctr"/>
            <a:r>
              <a:rPr lang="en-US" sz="1500" dirty="0" smtClean="0">
                <a:solidFill>
                  <a:schemeClr val="bg1"/>
                </a:solidFill>
              </a:rPr>
              <a:t>Unit Inspected</a:t>
            </a:r>
            <a:endParaRPr lang="en-US" sz="1500" dirty="0">
              <a:solidFill>
                <a:schemeClr val="bg1"/>
              </a:solidFill>
            </a:endParaRPr>
          </a:p>
        </p:txBody>
      </p:sp>
      <p:sp>
        <p:nvSpPr>
          <p:cNvPr id="39" name="TextBox 38"/>
          <p:cNvSpPr txBox="1"/>
          <p:nvPr/>
        </p:nvSpPr>
        <p:spPr>
          <a:xfrm>
            <a:off x="5791200" y="5562600"/>
            <a:ext cx="1095426" cy="784830"/>
          </a:xfrm>
          <a:prstGeom prst="rect">
            <a:avLst/>
          </a:prstGeom>
          <a:noFill/>
        </p:spPr>
        <p:txBody>
          <a:bodyPr wrap="square" rtlCol="0">
            <a:spAutoFit/>
          </a:bodyPr>
          <a:lstStyle/>
          <a:p>
            <a:pPr algn="ctr"/>
            <a:r>
              <a:rPr lang="en-US" sz="1500" dirty="0" smtClean="0">
                <a:solidFill>
                  <a:schemeClr val="bg1"/>
                </a:solidFill>
              </a:rPr>
              <a:t>Unit Passes Inspection</a:t>
            </a:r>
            <a:endParaRPr lang="en-US" sz="1500" dirty="0">
              <a:solidFill>
                <a:schemeClr val="bg1"/>
              </a:solidFill>
            </a:endParaRPr>
          </a:p>
        </p:txBody>
      </p:sp>
      <p:sp>
        <p:nvSpPr>
          <p:cNvPr id="40" name="TextBox 39"/>
          <p:cNvSpPr txBox="1"/>
          <p:nvPr/>
        </p:nvSpPr>
        <p:spPr>
          <a:xfrm>
            <a:off x="2529895" y="5678635"/>
            <a:ext cx="1114893" cy="784830"/>
          </a:xfrm>
          <a:prstGeom prst="rect">
            <a:avLst/>
          </a:prstGeom>
          <a:noFill/>
        </p:spPr>
        <p:txBody>
          <a:bodyPr wrap="square" rtlCol="0">
            <a:spAutoFit/>
          </a:bodyPr>
          <a:lstStyle/>
          <a:p>
            <a:pPr algn="ctr"/>
            <a:r>
              <a:rPr lang="en-US" sz="1500" dirty="0" smtClean="0">
                <a:solidFill>
                  <a:schemeClr val="bg1"/>
                </a:solidFill>
              </a:rPr>
              <a:t>Inspection to Intake Team</a:t>
            </a:r>
            <a:endParaRPr lang="en-US" sz="1500" dirty="0">
              <a:solidFill>
                <a:schemeClr val="bg1"/>
              </a:solidFill>
            </a:endParaRPr>
          </a:p>
        </p:txBody>
      </p:sp>
      <p:sp>
        <p:nvSpPr>
          <p:cNvPr id="42" name="TextBox 41"/>
          <p:cNvSpPr txBox="1"/>
          <p:nvPr/>
        </p:nvSpPr>
        <p:spPr>
          <a:xfrm>
            <a:off x="762000" y="2895600"/>
            <a:ext cx="1038497" cy="1092607"/>
          </a:xfrm>
          <a:prstGeom prst="rect">
            <a:avLst/>
          </a:prstGeom>
          <a:noFill/>
        </p:spPr>
        <p:txBody>
          <a:bodyPr wrap="square" rtlCol="0">
            <a:spAutoFit/>
          </a:bodyPr>
          <a:lstStyle/>
          <a:p>
            <a:pPr algn="ctr"/>
            <a:r>
              <a:rPr lang="en-US" sz="1300" dirty="0" smtClean="0">
                <a:solidFill>
                  <a:schemeClr val="bg1"/>
                </a:solidFill>
              </a:rPr>
              <a:t>HAP Paid to Landlord/</a:t>
            </a:r>
          </a:p>
          <a:p>
            <a:pPr algn="ctr"/>
            <a:r>
              <a:rPr lang="en-US" sz="1300" dirty="0" smtClean="0">
                <a:solidFill>
                  <a:schemeClr val="bg1"/>
                </a:solidFill>
              </a:rPr>
              <a:t>File to HCV Team</a:t>
            </a:r>
            <a:endParaRPr lang="en-US" sz="1300" dirty="0">
              <a:solidFill>
                <a:schemeClr val="bg1"/>
              </a:solidFill>
            </a:endParaRPr>
          </a:p>
        </p:txBody>
      </p:sp>
      <p:sp>
        <p:nvSpPr>
          <p:cNvPr id="43" name="TextBox 42"/>
          <p:cNvSpPr txBox="1"/>
          <p:nvPr/>
        </p:nvSpPr>
        <p:spPr>
          <a:xfrm>
            <a:off x="228600" y="228600"/>
            <a:ext cx="1676399" cy="707886"/>
          </a:xfrm>
          <a:prstGeom prst="rect">
            <a:avLst/>
          </a:prstGeom>
          <a:noFill/>
        </p:spPr>
        <p:txBody>
          <a:bodyPr wrap="square" rtlCol="0">
            <a:spAutoFit/>
          </a:bodyPr>
          <a:lstStyle/>
          <a:p>
            <a:pPr algn="ctr"/>
            <a:r>
              <a:rPr lang="en-US" sz="2000" b="1" u="sng" dirty="0" smtClean="0">
                <a:solidFill>
                  <a:schemeClr val="tx1">
                    <a:lumMod val="65000"/>
                    <a:lumOff val="35000"/>
                  </a:schemeClr>
                </a:solidFill>
              </a:rPr>
              <a:t>HCV Lease- Up Process</a:t>
            </a:r>
            <a:endParaRPr lang="en-US" sz="2000" b="1" u="sng" dirty="0">
              <a:solidFill>
                <a:schemeClr val="tx1">
                  <a:lumMod val="65000"/>
                  <a:lumOff val="35000"/>
                </a:schemeClr>
              </a:solidFill>
            </a:endParaRPr>
          </a:p>
        </p:txBody>
      </p:sp>
      <p:sp>
        <p:nvSpPr>
          <p:cNvPr id="44" name="TextBox 43"/>
          <p:cNvSpPr txBox="1"/>
          <p:nvPr/>
        </p:nvSpPr>
        <p:spPr>
          <a:xfrm>
            <a:off x="4114800" y="2971800"/>
            <a:ext cx="1047082" cy="369332"/>
          </a:xfrm>
          <a:prstGeom prst="rect">
            <a:avLst/>
          </a:prstGeom>
          <a:noFill/>
        </p:spPr>
        <p:txBody>
          <a:bodyPr wrap="none" rtlCol="0">
            <a:spAutoFit/>
          </a:bodyPr>
          <a:lstStyle/>
          <a:p>
            <a:r>
              <a:rPr lang="en-US" dirty="0" smtClean="0">
                <a:solidFill>
                  <a:schemeClr val="bg1">
                    <a:lumMod val="95000"/>
                  </a:schemeClr>
                </a:solidFill>
              </a:rPr>
              <a:t>Success!</a:t>
            </a:r>
            <a:endParaRPr lang="en-US" dirty="0">
              <a:solidFill>
                <a:schemeClr val="bg1">
                  <a:lumMod val="95000"/>
                </a:schemeClr>
              </a:solidFill>
            </a:endParaRPr>
          </a:p>
        </p:txBody>
      </p:sp>
      <p:sp>
        <p:nvSpPr>
          <p:cNvPr id="49" name="TextBox 48"/>
          <p:cNvSpPr txBox="1"/>
          <p:nvPr/>
        </p:nvSpPr>
        <p:spPr>
          <a:xfrm>
            <a:off x="76200" y="5334000"/>
            <a:ext cx="442750" cy="276999"/>
          </a:xfrm>
          <a:prstGeom prst="rect">
            <a:avLst/>
          </a:prstGeom>
          <a:noFill/>
        </p:spPr>
        <p:txBody>
          <a:bodyPr wrap="none" rtlCol="0">
            <a:spAutoFit/>
          </a:bodyPr>
          <a:lstStyle/>
          <a:p>
            <a:r>
              <a:rPr lang="en-US" sz="1200" u="sng" dirty="0" smtClean="0">
                <a:solidFill>
                  <a:schemeClr val="tx1">
                    <a:lumMod val="65000"/>
                    <a:lumOff val="35000"/>
                  </a:schemeClr>
                </a:solidFill>
              </a:rPr>
              <a:t>KEY</a:t>
            </a:r>
            <a:endParaRPr lang="en-US" sz="1200" u="sng" dirty="0">
              <a:solidFill>
                <a:schemeClr val="tx1">
                  <a:lumMod val="65000"/>
                  <a:lumOff val="35000"/>
                </a:schemeClr>
              </a:solidFill>
            </a:endParaRPr>
          </a:p>
        </p:txBody>
      </p:sp>
      <p:sp>
        <p:nvSpPr>
          <p:cNvPr id="50" name="Rectangle 49"/>
          <p:cNvSpPr/>
          <p:nvPr/>
        </p:nvSpPr>
        <p:spPr>
          <a:xfrm>
            <a:off x="152400" y="5638800"/>
            <a:ext cx="228600" cy="2286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1" name="Flowchart: Connector 50"/>
          <p:cNvSpPr>
            <a:spLocks noChangeAspect="1"/>
          </p:cNvSpPr>
          <p:nvPr/>
        </p:nvSpPr>
        <p:spPr>
          <a:xfrm>
            <a:off x="152400" y="5943600"/>
            <a:ext cx="228600" cy="2286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2" name="Flowchart: Connector 51"/>
          <p:cNvSpPr>
            <a:spLocks noChangeAspect="1"/>
          </p:cNvSpPr>
          <p:nvPr/>
        </p:nvSpPr>
        <p:spPr>
          <a:xfrm>
            <a:off x="152400" y="6248400"/>
            <a:ext cx="228600" cy="2286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Isosceles Triangle 52"/>
          <p:cNvSpPr>
            <a:spLocks noChangeAspect="1"/>
          </p:cNvSpPr>
          <p:nvPr/>
        </p:nvSpPr>
        <p:spPr>
          <a:xfrm>
            <a:off x="152400" y="6553200"/>
            <a:ext cx="228600" cy="197069"/>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4" name="TextBox 53"/>
          <p:cNvSpPr txBox="1"/>
          <p:nvPr/>
        </p:nvSpPr>
        <p:spPr>
          <a:xfrm>
            <a:off x="457200" y="5638800"/>
            <a:ext cx="770275" cy="276999"/>
          </a:xfrm>
          <a:prstGeom prst="rect">
            <a:avLst/>
          </a:prstGeom>
          <a:noFill/>
        </p:spPr>
        <p:txBody>
          <a:bodyPr wrap="none" rtlCol="0">
            <a:spAutoFit/>
          </a:bodyPr>
          <a:lstStyle/>
          <a:p>
            <a:r>
              <a:rPr lang="en-US" sz="1200" dirty="0" smtClean="0">
                <a:solidFill>
                  <a:schemeClr val="tx1">
                    <a:lumMod val="65000"/>
                    <a:lumOff val="35000"/>
                  </a:schemeClr>
                </a:solidFill>
              </a:rPr>
              <a:t>= Tenant</a:t>
            </a:r>
            <a:endParaRPr lang="en-US" sz="1200" dirty="0">
              <a:solidFill>
                <a:schemeClr val="tx1">
                  <a:lumMod val="65000"/>
                  <a:lumOff val="35000"/>
                </a:schemeClr>
              </a:solidFill>
            </a:endParaRPr>
          </a:p>
        </p:txBody>
      </p:sp>
      <p:sp>
        <p:nvSpPr>
          <p:cNvPr id="55" name="TextBox 54"/>
          <p:cNvSpPr txBox="1"/>
          <p:nvPr/>
        </p:nvSpPr>
        <p:spPr>
          <a:xfrm>
            <a:off x="457200" y="5943600"/>
            <a:ext cx="1600631" cy="276999"/>
          </a:xfrm>
          <a:prstGeom prst="rect">
            <a:avLst/>
          </a:prstGeom>
          <a:noFill/>
        </p:spPr>
        <p:txBody>
          <a:bodyPr wrap="none" rtlCol="0">
            <a:spAutoFit/>
          </a:bodyPr>
          <a:lstStyle/>
          <a:p>
            <a:r>
              <a:rPr lang="en-US" sz="1200" dirty="0" smtClean="0">
                <a:solidFill>
                  <a:schemeClr val="tx1">
                    <a:lumMod val="65000"/>
                    <a:lumOff val="35000"/>
                  </a:schemeClr>
                </a:solidFill>
              </a:rPr>
              <a:t>= HACA/Intake Team</a:t>
            </a:r>
            <a:endParaRPr lang="en-US" sz="1200" dirty="0">
              <a:solidFill>
                <a:schemeClr val="tx1">
                  <a:lumMod val="65000"/>
                  <a:lumOff val="35000"/>
                </a:schemeClr>
              </a:solidFill>
            </a:endParaRPr>
          </a:p>
        </p:txBody>
      </p:sp>
      <p:sp>
        <p:nvSpPr>
          <p:cNvPr id="56" name="TextBox 55"/>
          <p:cNvSpPr txBox="1"/>
          <p:nvPr/>
        </p:nvSpPr>
        <p:spPr>
          <a:xfrm>
            <a:off x="457200" y="6248400"/>
            <a:ext cx="1877950" cy="276999"/>
          </a:xfrm>
          <a:prstGeom prst="rect">
            <a:avLst/>
          </a:prstGeom>
          <a:noFill/>
        </p:spPr>
        <p:txBody>
          <a:bodyPr wrap="none" rtlCol="0">
            <a:spAutoFit/>
          </a:bodyPr>
          <a:lstStyle/>
          <a:p>
            <a:r>
              <a:rPr lang="en-US" sz="1200" dirty="0" smtClean="0">
                <a:solidFill>
                  <a:schemeClr val="tx1">
                    <a:lumMod val="65000"/>
                    <a:lumOff val="35000"/>
                  </a:schemeClr>
                </a:solidFill>
              </a:rPr>
              <a:t>= HACA/Inspection Team</a:t>
            </a:r>
            <a:endParaRPr lang="en-US" sz="1200" dirty="0">
              <a:solidFill>
                <a:schemeClr val="tx1">
                  <a:lumMod val="65000"/>
                  <a:lumOff val="35000"/>
                </a:schemeClr>
              </a:solidFill>
            </a:endParaRPr>
          </a:p>
        </p:txBody>
      </p:sp>
      <p:sp>
        <p:nvSpPr>
          <p:cNvPr id="57" name="TextBox 56"/>
          <p:cNvSpPr txBox="1"/>
          <p:nvPr/>
        </p:nvSpPr>
        <p:spPr>
          <a:xfrm>
            <a:off x="457200" y="6581001"/>
            <a:ext cx="910827" cy="276999"/>
          </a:xfrm>
          <a:prstGeom prst="rect">
            <a:avLst/>
          </a:prstGeom>
          <a:noFill/>
        </p:spPr>
        <p:txBody>
          <a:bodyPr wrap="none" rtlCol="0">
            <a:spAutoFit/>
          </a:bodyPr>
          <a:lstStyle/>
          <a:p>
            <a:r>
              <a:rPr lang="en-US" sz="1200" dirty="0" smtClean="0">
                <a:solidFill>
                  <a:schemeClr val="tx1">
                    <a:lumMod val="65000"/>
                    <a:lumOff val="35000"/>
                  </a:schemeClr>
                </a:solidFill>
              </a:rPr>
              <a:t>= Landlord</a:t>
            </a:r>
            <a:endParaRPr lang="en-US" sz="1200" dirty="0">
              <a:solidFill>
                <a:schemeClr val="tx1">
                  <a:lumMod val="65000"/>
                  <a:lumOff val="35000"/>
                </a:schemeClr>
              </a:solidFill>
            </a:endParaRPr>
          </a:p>
        </p:txBody>
      </p:sp>
      <p:sp>
        <p:nvSpPr>
          <p:cNvPr id="60" name="Slide Number Placeholder 59"/>
          <p:cNvSpPr>
            <a:spLocks noGrp="1"/>
          </p:cNvSpPr>
          <p:nvPr>
            <p:ph type="sldNum" sz="quarter" idx="12"/>
          </p:nvPr>
        </p:nvSpPr>
        <p:spPr/>
        <p:txBody>
          <a:bodyPr/>
          <a:lstStyle/>
          <a:p>
            <a:fld id="{CE78F5FB-7099-40A1-B91A-914CBC218FA8}" type="slidenum">
              <a:rPr lang="en-US" smtClean="0"/>
              <a:pPr/>
              <a:t>18</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785153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marL="285750" indent="-285750" algn="l">
              <a:buClr>
                <a:schemeClr val="bg1"/>
              </a:buClr>
              <a:buFont typeface="Arial" panose="020B0604020202020204" pitchFamily="34" charset="0"/>
              <a:buChar char="•"/>
            </a:pPr>
            <a:r>
              <a:rPr lang="en-US" sz="2400" dirty="0" smtClean="0"/>
              <a:t>Meet with your Intake Housing Eligibility Specialist and receive moving packet.</a:t>
            </a:r>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Packet will include: your voucher, Request for Tenancy Approval (RTA) form, tax and financial paperwork for your landlord, and rent estimates.</a:t>
            </a:r>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The rent estimate will show you the maximum rent that is affordable for you.</a:t>
            </a:r>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Rent estimate will also show you the amount you will need to pay to your landlord upon move-in.</a:t>
            </a:r>
            <a:endParaRPr lang="en-US" sz="2400" dirty="0"/>
          </a:p>
        </p:txBody>
      </p:sp>
      <p:sp>
        <p:nvSpPr>
          <p:cNvPr id="7" name="Rectangle 6"/>
          <p:cNvSpPr/>
          <p:nvPr/>
        </p:nvSpPr>
        <p:spPr>
          <a:xfrm>
            <a:off x="304800" y="304800"/>
            <a:ext cx="2057400" cy="990600"/>
          </a:xfrm>
          <a:prstGeom prst="rect">
            <a:avLst/>
          </a:prstGeom>
          <a:solidFill>
            <a:srgbClr val="E5851B"/>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Attend Initial Orientation</a:t>
            </a:r>
            <a:endParaRPr lang="en-US" sz="24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212256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219200"/>
            <a:ext cx="5105400" cy="838200"/>
          </a:xfrm>
          <a:noFill/>
        </p:spPr>
        <p:txBody>
          <a:bodyPr/>
          <a:lstStyle/>
          <a:p>
            <a:pPr algn="ct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orbel" pitchFamily="34" charset="0"/>
              </a:rPr>
              <a:t/>
            </a:r>
            <a:br>
              <a:rPr lang="en-US" dirty="0" smtClean="0">
                <a:solidFill>
                  <a:schemeClr val="bg1"/>
                </a:solidFill>
                <a:latin typeface="Corbel" pitchFamily="34" charset="0"/>
              </a:rPr>
            </a:br>
            <a:r>
              <a:rPr lang="en-US" dirty="0" smtClean="0">
                <a:solidFill>
                  <a:schemeClr val="bg1"/>
                </a:solidFill>
                <a:latin typeface="Century Gothic" pitchFamily="34" charset="0"/>
              </a:rPr>
              <a:t/>
            </a:r>
            <a:br>
              <a:rPr lang="en-US" dirty="0" smtClean="0">
                <a:solidFill>
                  <a:schemeClr val="bg1"/>
                </a:solidFill>
                <a:latin typeface="Century Gothic" pitchFamily="34" charset="0"/>
              </a:rPr>
            </a:br>
            <a:r>
              <a:rPr lang="en-US" dirty="0" smtClean="0"/>
              <a:t/>
            </a:r>
            <a:br>
              <a:rPr lang="en-US" dirty="0" smtClean="0"/>
            </a:br>
            <a:r>
              <a:rPr lang="en-US" dirty="0" smtClean="0">
                <a:solidFill>
                  <a:schemeClr val="bg1"/>
                </a:solidFill>
              </a:rPr>
              <a:t>Vision</a:t>
            </a:r>
            <a:r>
              <a:rPr lang="en-US" dirty="0" smtClean="0">
                <a:solidFill>
                  <a:schemeClr val="bg1"/>
                </a:solidFill>
                <a:latin typeface="Century Gothic" pitchFamily="34" charset="0"/>
              </a:rPr>
              <a:t/>
            </a:r>
            <a:br>
              <a:rPr lang="en-US" dirty="0" smtClean="0">
                <a:solidFill>
                  <a:schemeClr val="bg1"/>
                </a:solidFill>
                <a:latin typeface="Century Gothic" pitchFamily="34" charset="0"/>
              </a:rPr>
            </a:br>
            <a:endParaRPr lang="en-US" dirty="0"/>
          </a:p>
        </p:txBody>
      </p:sp>
      <p:sp>
        <p:nvSpPr>
          <p:cNvPr id="3" name="Subtitle 2"/>
          <p:cNvSpPr>
            <a:spLocks noGrp="1"/>
          </p:cNvSpPr>
          <p:nvPr>
            <p:ph type="subTitle" idx="1"/>
          </p:nvPr>
        </p:nvSpPr>
        <p:spPr>
          <a:xfrm>
            <a:off x="3354442" y="1600200"/>
            <a:ext cx="5114778" cy="4419600"/>
          </a:xfrm>
        </p:spPr>
        <p:txBody>
          <a:bodyPr>
            <a:normAutofit/>
          </a:bodyPr>
          <a:lstStyle/>
          <a:p>
            <a:pPr algn="ctr"/>
            <a:r>
              <a:rPr lang="en-US" dirty="0" smtClean="0"/>
              <a:t>We envision neighborhoods where poverty is alleviated, communities are healthy and safe, and all people can achieve their full potential.</a:t>
            </a:r>
          </a:p>
          <a:p>
            <a:pPr algn="ctr"/>
            <a:endParaRPr lang="en-US" dirty="0" smtClean="0"/>
          </a:p>
          <a:p>
            <a:pPr algn="ctr"/>
            <a:r>
              <a:rPr lang="en-US" sz="4500" dirty="0" smtClean="0"/>
              <a:t>MISSION</a:t>
            </a:r>
          </a:p>
          <a:p>
            <a:pPr algn="ctr"/>
            <a:endParaRPr lang="en-US" dirty="0" smtClean="0"/>
          </a:p>
          <a:p>
            <a:pPr algn="ctr"/>
            <a:r>
              <a:rPr lang="en-US" dirty="0" smtClean="0"/>
              <a:t>To cultivate sustainable affordable housing communities and partnerships that inspire self reliance, growth, and optimism.</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3339" y="990600"/>
            <a:ext cx="2560320" cy="2560320"/>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accent2">
                <a:lumMod val="50000"/>
              </a:schemeClr>
            </a:gs>
            <a:gs pos="100000">
              <a:schemeClr val="bg2">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257800" y="685800"/>
            <a:ext cx="3754902" cy="5791200"/>
          </a:xfrm>
        </p:spPr>
        <p:txBody>
          <a:bodyPr>
            <a:normAutofit/>
          </a:bodyPr>
          <a:lstStyle/>
          <a:p>
            <a:pPr algn="ctr"/>
            <a:r>
              <a:rPr lang="en-US" sz="2200" b="1" dirty="0" smtClean="0"/>
              <a:t>Understanding Your</a:t>
            </a:r>
          </a:p>
          <a:p>
            <a:pPr algn="ctr"/>
            <a:r>
              <a:rPr lang="en-US" sz="2200" b="1" dirty="0" smtClean="0"/>
              <a:t>Rent Estimate</a:t>
            </a:r>
          </a:p>
          <a:p>
            <a:pPr algn="ctr"/>
            <a:endParaRPr lang="en-US" sz="2200" b="1" dirty="0" smtClean="0"/>
          </a:p>
          <a:p>
            <a:pPr marL="342900" indent="-342900">
              <a:buClr>
                <a:schemeClr val="tx1"/>
              </a:buClr>
              <a:buFont typeface="Wingdings" panose="05000000000000000000" pitchFamily="2" charset="2"/>
              <a:buChar char="Ø"/>
            </a:pPr>
            <a:r>
              <a:rPr lang="en-US" sz="2000" dirty="0" smtClean="0"/>
              <a:t>Your estimate is calculated based on your income, deductions, and household composition.</a:t>
            </a:r>
          </a:p>
          <a:p>
            <a:pPr marL="342900" indent="-342900">
              <a:buClr>
                <a:schemeClr val="tx1"/>
              </a:buClr>
              <a:buFont typeface="Wingdings" panose="05000000000000000000" pitchFamily="2" charset="2"/>
              <a:buChar char="Ø"/>
            </a:pPr>
            <a:endParaRPr lang="en-US" sz="1800" dirty="0"/>
          </a:p>
          <a:p>
            <a:pPr marL="342900" indent="-342900">
              <a:buClr>
                <a:schemeClr val="tx1"/>
              </a:buClr>
              <a:buFont typeface="Wingdings" panose="05000000000000000000" pitchFamily="2" charset="2"/>
              <a:buChar char="Ø"/>
            </a:pPr>
            <a:r>
              <a:rPr lang="en-US" sz="2000" dirty="0" smtClean="0"/>
              <a:t>Voucher size is issued strictly in accordance with program rules and number of people in the household, but you may be able to afford a larger bedroom size.</a:t>
            </a:r>
          </a:p>
          <a:p>
            <a:pPr>
              <a:buClr>
                <a:schemeClr val="tx1"/>
              </a:buClr>
            </a:pPr>
            <a:endParaRPr lang="en-US" sz="1800" dirty="0" smtClean="0"/>
          </a:p>
        </p:txBody>
      </p:sp>
      <p:sp>
        <p:nvSpPr>
          <p:cNvPr id="20" name="Picture Placeholder 19"/>
          <p:cNvSpPr>
            <a:spLocks noGrp="1"/>
          </p:cNvSpPr>
          <p:nvPr>
            <p:ph type="pic" idx="1"/>
          </p:nvPr>
        </p:nvSpPr>
        <p:spPr/>
      </p:sp>
      <p:pic>
        <p:nvPicPr>
          <p:cNvPr id="16396" name="Picture 12" descr="C:\Users\elviral\Desktop\Voucher Calc 117 (Utilities 06-01-2016)_Page_1.jpg"/>
          <p:cNvPicPr>
            <a:picLocks noChangeAspect="1" noChangeArrowheads="1"/>
          </p:cNvPicPr>
          <p:nvPr/>
        </p:nvPicPr>
        <p:blipFill>
          <a:blip r:embed="rId2" cstate="print"/>
          <a:srcRect/>
          <a:stretch>
            <a:fillRect/>
          </a:stretch>
        </p:blipFill>
        <p:spPr bwMode="auto">
          <a:xfrm>
            <a:off x="640080" y="685800"/>
            <a:ext cx="4179721" cy="5410200"/>
          </a:xfrm>
          <a:prstGeom prst="rect">
            <a:avLst/>
          </a:prstGeom>
          <a:noFill/>
        </p:spPr>
      </p:pic>
      <p:sp>
        <p:nvSpPr>
          <p:cNvPr id="5" name="Slide Number Placeholder 4"/>
          <p:cNvSpPr>
            <a:spLocks noGrp="1"/>
          </p:cNvSpPr>
          <p:nvPr>
            <p:ph type="sldNum" sz="quarter" idx="12"/>
          </p:nvPr>
        </p:nvSpPr>
        <p:spPr/>
        <p:txBody>
          <a:bodyPr/>
          <a:lstStyle/>
          <a:p>
            <a:fld id="{CE78F5FB-7099-40A1-B91A-914CBC218FA8}" type="slidenum">
              <a:rPr lang="en-US" smtClean="0"/>
              <a:pPr/>
              <a:t>20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3978170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228600" y="76200"/>
            <a:ext cx="8647874" cy="4191000"/>
          </a:xfrm>
          <a:prstGeom prst="rect">
            <a:avLst/>
          </a:prstGeom>
          <a:noFill/>
          <a:ln w="9525">
            <a:noFill/>
            <a:miter lim="800000"/>
            <a:headEnd/>
            <a:tailEnd/>
          </a:ln>
        </p:spPr>
      </p:pic>
      <p:sp>
        <p:nvSpPr>
          <p:cNvPr id="5" name="Rectangle 4"/>
          <p:cNvSpPr/>
          <p:nvPr/>
        </p:nvSpPr>
        <p:spPr>
          <a:xfrm>
            <a:off x="1524000" y="26670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E78F5FB-7099-40A1-B91A-914CBC218FA8}" type="slidenum">
              <a:rPr lang="en-US" smtClean="0"/>
              <a:pPr/>
              <a:t>21</a:t>
            </a:fld>
            <a:endParaRPr lang="en-US"/>
          </a:p>
        </p:txBody>
      </p:sp>
      <p:sp>
        <p:nvSpPr>
          <p:cNvPr id="2" name="Rectangle 1"/>
          <p:cNvSpPr/>
          <p:nvPr/>
        </p:nvSpPr>
        <p:spPr>
          <a:xfrm>
            <a:off x="1371600" y="4303455"/>
            <a:ext cx="6324600" cy="2554545"/>
          </a:xfrm>
          <a:prstGeom prst="rect">
            <a:avLst/>
          </a:prstGeom>
          <a:solidFill>
            <a:schemeClr val="accent2">
              <a:lumMod val="50000"/>
            </a:schemeClr>
          </a:solidFill>
        </p:spPr>
        <p:txBody>
          <a:bodyPr wrap="square">
            <a:spAutoFit/>
          </a:bodyPr>
          <a:lstStyle/>
          <a:p>
            <a:pPr marL="342900" indent="-342900">
              <a:buClr>
                <a:schemeClr val="bg1"/>
              </a:buClr>
              <a:buFont typeface="Wingdings" panose="05000000000000000000" pitchFamily="2" charset="2"/>
              <a:buChar char="Ø"/>
            </a:pPr>
            <a:r>
              <a:rPr lang="en-US" sz="2000" dirty="0" smtClean="0">
                <a:solidFill>
                  <a:schemeClr val="bg1">
                    <a:lumMod val="95000"/>
                  </a:schemeClr>
                </a:solidFill>
              </a:rPr>
              <a:t>Estimates shown reflect tenant paying all utilities. *</a:t>
            </a:r>
            <a:r>
              <a:rPr lang="en-US" sz="1600" dirty="0" smtClean="0">
                <a:solidFill>
                  <a:schemeClr val="bg1">
                    <a:lumMod val="95000"/>
                  </a:schemeClr>
                </a:solidFill>
              </a:rPr>
              <a:t>(If the landlord pays for utilities, your portion may be higher.)</a:t>
            </a:r>
          </a:p>
          <a:p>
            <a:pPr marL="342900" indent="-342900">
              <a:buClr>
                <a:schemeClr val="bg1"/>
              </a:buClr>
              <a:buFont typeface="Wingdings" panose="05000000000000000000" pitchFamily="2" charset="2"/>
              <a:buChar char="Ø"/>
            </a:pPr>
            <a:endParaRPr lang="en-US" sz="2000" dirty="0" smtClean="0">
              <a:solidFill>
                <a:schemeClr val="bg1">
                  <a:lumMod val="95000"/>
                </a:schemeClr>
              </a:solidFill>
            </a:endParaRPr>
          </a:p>
          <a:p>
            <a:pPr marL="342900" indent="-342900">
              <a:buClr>
                <a:schemeClr val="bg1"/>
              </a:buClr>
              <a:buFont typeface="Wingdings" panose="05000000000000000000" pitchFamily="2" charset="2"/>
              <a:buChar char="Ø"/>
            </a:pPr>
            <a:r>
              <a:rPr lang="en-US" sz="2000" dirty="0" smtClean="0">
                <a:solidFill>
                  <a:schemeClr val="bg1">
                    <a:lumMod val="95000"/>
                  </a:schemeClr>
                </a:solidFill>
              </a:rPr>
              <a:t>Unit rent must not be higher than maximum amount listed.</a:t>
            </a:r>
          </a:p>
          <a:p>
            <a:pPr>
              <a:buClr>
                <a:schemeClr val="bg1"/>
              </a:buClr>
            </a:pPr>
            <a:endParaRPr lang="en-US" sz="2000" dirty="0" smtClean="0">
              <a:solidFill>
                <a:schemeClr val="bg1">
                  <a:lumMod val="95000"/>
                </a:schemeClr>
              </a:solidFill>
            </a:endParaRPr>
          </a:p>
          <a:p>
            <a:pPr marL="342900" indent="-342900">
              <a:buClr>
                <a:schemeClr val="bg1"/>
              </a:buClr>
              <a:buFont typeface="Wingdings" panose="05000000000000000000" pitchFamily="2" charset="2"/>
              <a:buChar char="Ø"/>
            </a:pPr>
            <a:r>
              <a:rPr lang="en-US" sz="2000" dirty="0" smtClean="0">
                <a:solidFill>
                  <a:schemeClr val="bg1">
                    <a:lumMod val="95000"/>
                  </a:schemeClr>
                </a:solidFill>
              </a:rPr>
              <a:t>At move-in, you will pay the amount listed as “tenant rent” on the estimate to your landlord.</a:t>
            </a:r>
            <a:endParaRPr lang="en-US" sz="2000" dirty="0">
              <a:solidFill>
                <a:schemeClr val="bg1">
                  <a:lumMod val="95000"/>
                </a:schemeClr>
              </a:solidFill>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buClr>
                <a:schemeClr val="bg1"/>
              </a:buClr>
            </a:pPr>
            <a:r>
              <a:rPr lang="en-US" sz="2400" dirty="0" smtClean="0"/>
              <a:t>Begin the search for your new home TODAY! Do not wait!</a:t>
            </a:r>
          </a:p>
          <a:p>
            <a:pPr algn="l">
              <a:buClr>
                <a:schemeClr val="bg1"/>
              </a:buClr>
            </a:pPr>
            <a:endParaRPr lang="en-US" sz="2400" dirty="0" smtClean="0"/>
          </a:p>
          <a:p>
            <a:pPr algn="l">
              <a:buClr>
                <a:schemeClr val="bg1"/>
              </a:buClr>
            </a:pPr>
            <a:r>
              <a:rPr lang="en-US" sz="2400" dirty="0" smtClean="0"/>
              <a:t>Where can you look for properties?</a:t>
            </a:r>
          </a:p>
          <a:p>
            <a:pPr marL="742950" lvl="1" indent="-285750" algn="l">
              <a:buClr>
                <a:schemeClr val="bg1"/>
              </a:buClr>
              <a:buFont typeface="Arial" panose="020B0604020202020204" pitchFamily="34" charset="0"/>
              <a:buChar char="•"/>
            </a:pPr>
            <a:r>
              <a:rPr lang="en-US" sz="2500" dirty="0" smtClean="0"/>
              <a:t>Rental Listings</a:t>
            </a:r>
          </a:p>
          <a:p>
            <a:pPr marL="742950" lvl="1" indent="-285750" algn="l">
              <a:buClr>
                <a:schemeClr val="bg1"/>
              </a:buClr>
              <a:buFont typeface="Arial" panose="020B0604020202020204" pitchFamily="34" charset="0"/>
              <a:buChar char="•"/>
            </a:pPr>
            <a:r>
              <a:rPr lang="en-US" sz="2500" dirty="0" smtClean="0"/>
              <a:t>Apartment Locating Services</a:t>
            </a:r>
          </a:p>
          <a:p>
            <a:pPr marL="742950" lvl="1" indent="-285750" algn="l">
              <a:buClr>
                <a:schemeClr val="bg1"/>
              </a:buClr>
              <a:buFont typeface="Arial" panose="020B0604020202020204" pitchFamily="34" charset="0"/>
              <a:buChar char="•"/>
            </a:pPr>
            <a:r>
              <a:rPr lang="en-US" sz="2500" dirty="0" smtClean="0"/>
              <a:t>Realtors</a:t>
            </a:r>
          </a:p>
          <a:p>
            <a:pPr marL="742950" lvl="1" indent="-285750" algn="l">
              <a:buClr>
                <a:schemeClr val="bg1"/>
              </a:buClr>
              <a:buFont typeface="Arial" panose="020B0604020202020204" pitchFamily="34" charset="0"/>
              <a:buChar char="•"/>
            </a:pPr>
            <a:r>
              <a:rPr lang="en-US" sz="2500" dirty="0" smtClean="0"/>
              <a:t>GoSection8.com</a:t>
            </a:r>
          </a:p>
          <a:p>
            <a:pPr marL="742950" lvl="1" indent="-285750" algn="l">
              <a:buClr>
                <a:schemeClr val="bg1"/>
              </a:buClr>
              <a:buFont typeface="Arial" panose="020B0604020202020204" pitchFamily="34" charset="0"/>
              <a:buChar char="•"/>
            </a:pPr>
            <a:r>
              <a:rPr lang="en-US" sz="2500" dirty="0" smtClean="0"/>
              <a:t>Any property owner who agrees to comply with the terms of the HAP contract can participate.</a:t>
            </a:r>
          </a:p>
          <a:p>
            <a:pPr marL="285750" indent="-285750" algn="l">
              <a:buClr>
                <a:schemeClr val="bg1"/>
              </a:buClr>
              <a:buFont typeface="Arial" panose="020B0604020202020204" pitchFamily="34" charset="0"/>
              <a:buChar char="•"/>
            </a:pPr>
            <a:endParaRPr lang="en-US" sz="2400" dirty="0" smtClean="0"/>
          </a:p>
        </p:txBody>
      </p:sp>
      <p:sp>
        <p:nvSpPr>
          <p:cNvPr id="7" name="Rectangle 6"/>
          <p:cNvSpPr/>
          <p:nvPr/>
        </p:nvSpPr>
        <p:spPr>
          <a:xfrm>
            <a:off x="304800" y="304800"/>
            <a:ext cx="2057400" cy="1143000"/>
          </a:xfrm>
          <a:prstGeom prst="rect">
            <a:avLst/>
          </a:prstGeom>
          <a:solidFill>
            <a:srgbClr val="E5851B"/>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Actively Search for Unit</a:t>
            </a:r>
            <a:endParaRPr lang="en-US" sz="2400" dirty="0">
              <a:solidFill>
                <a:prstClr val="white"/>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67462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381000"/>
            <a:ext cx="3429000" cy="6096000"/>
          </a:xfrm>
        </p:spPr>
        <p:txBody>
          <a:bodyPr>
            <a:normAutofit/>
          </a:bodyPr>
          <a:lstStyle/>
          <a:p>
            <a:pPr algn="ctr"/>
            <a:r>
              <a:rPr lang="en-US" sz="1800" b="1" dirty="0" smtClean="0"/>
              <a:t>Voucher Expirations &amp; Extensions</a:t>
            </a:r>
            <a:endParaRPr lang="en-US" sz="1800" b="1" dirty="0"/>
          </a:p>
          <a:p>
            <a:pPr algn="ctr"/>
            <a:endParaRPr lang="en-US" sz="1800" b="1" dirty="0"/>
          </a:p>
          <a:p>
            <a:pPr marL="342900" indent="-342900">
              <a:buClr>
                <a:schemeClr val="tx1"/>
              </a:buClr>
              <a:buFont typeface="Wingdings" panose="05000000000000000000" pitchFamily="2" charset="2"/>
              <a:buChar char="Ø"/>
            </a:pPr>
            <a:r>
              <a:rPr lang="en-US" sz="1800" dirty="0" smtClean="0"/>
              <a:t>You must locate a suitable unit and turn in the moving packet within the 120 day deadline.</a:t>
            </a:r>
            <a:endParaRPr lang="en-US" sz="1800" dirty="0"/>
          </a:p>
          <a:p>
            <a:pPr>
              <a:buClr>
                <a:schemeClr val="tx1"/>
              </a:buClr>
            </a:pPr>
            <a:endParaRPr lang="en-US" sz="1800" dirty="0"/>
          </a:p>
          <a:p>
            <a:pPr marL="342900" indent="-342900">
              <a:buClr>
                <a:schemeClr val="tx1"/>
              </a:buClr>
              <a:buFont typeface="Wingdings" panose="05000000000000000000" pitchFamily="2" charset="2"/>
              <a:buChar char="Ø"/>
            </a:pPr>
            <a:r>
              <a:rPr lang="en-US" sz="1800" dirty="0" smtClean="0"/>
              <a:t>Extensions beyond 120 days may be granted as a reasonable accommodation for people with disabilities or due to extenuating circumstances. </a:t>
            </a:r>
            <a:endParaRPr lang="en-US" sz="1800" dirty="0"/>
          </a:p>
          <a:p>
            <a:pPr marL="342900" indent="-342900">
              <a:buClr>
                <a:schemeClr val="tx1"/>
              </a:buClr>
              <a:buFont typeface="Wingdings" panose="05000000000000000000" pitchFamily="2" charset="2"/>
              <a:buChar char="Ø"/>
            </a:pPr>
            <a:endParaRPr lang="en-US" sz="1800" dirty="0"/>
          </a:p>
          <a:p>
            <a:pPr marL="342900" indent="-342900">
              <a:buClr>
                <a:schemeClr val="tx1"/>
              </a:buClr>
              <a:buFont typeface="Wingdings" panose="05000000000000000000" pitchFamily="2" charset="2"/>
              <a:buChar char="Ø"/>
            </a:pPr>
            <a:r>
              <a:rPr lang="en-US" sz="1800" dirty="0" smtClean="0"/>
              <a:t>Requests for extensions must be in writing and received by HACA </a:t>
            </a:r>
            <a:r>
              <a:rPr lang="en-US" sz="1800" i="1" dirty="0" smtClean="0"/>
              <a:t>before</a:t>
            </a:r>
            <a:r>
              <a:rPr lang="en-US" sz="1800" dirty="0" smtClean="0"/>
              <a:t> the voucher expires.</a:t>
            </a:r>
          </a:p>
          <a:p>
            <a:pPr marL="342900" indent="-342900">
              <a:buClr>
                <a:schemeClr val="tx1"/>
              </a:buClr>
              <a:buFont typeface="Wingdings" panose="05000000000000000000" pitchFamily="2" charset="2"/>
              <a:buChar char="Ø"/>
            </a:pPr>
            <a:endParaRPr lang="en-US" sz="1800" dirty="0"/>
          </a:p>
          <a:p>
            <a:pPr>
              <a:buClr>
                <a:schemeClr val="tx1"/>
              </a:buClr>
            </a:pPr>
            <a:endParaRPr lang="en-US" sz="1800" dirty="0"/>
          </a:p>
          <a:p>
            <a:pPr>
              <a:buClr>
                <a:schemeClr val="tx1"/>
              </a:buClr>
            </a:pPr>
            <a:endParaRPr lang="en-US" dirty="0"/>
          </a:p>
          <a:p>
            <a:pPr>
              <a:buClr>
                <a:schemeClr val="tx1"/>
              </a:buClr>
            </a:pPr>
            <a:endParaRPr lang="en-US" dirty="0"/>
          </a:p>
        </p:txBody>
      </p:sp>
      <p:pic>
        <p:nvPicPr>
          <p:cNvPr id="14338" name="Picture 2"/>
          <p:cNvPicPr>
            <a:picLocks noGrp="1" noChangeAspect="1" noChangeArrowheads="1"/>
          </p:cNvPicPr>
          <p:nvPr>
            <p:ph type="pic" idx="1"/>
          </p:nvPr>
        </p:nvPicPr>
        <p:blipFill>
          <a:blip r:embed="rId2" cstate="print"/>
          <a:stretch>
            <a:fillRect/>
          </a:stretch>
        </p:blipFill>
        <p:spPr bwMode="auto">
          <a:xfrm>
            <a:off x="381000" y="1371600"/>
            <a:ext cx="4723297" cy="3403196"/>
          </a:xfrm>
          <a:prstGeom prst="rect">
            <a:avLst/>
          </a:prstGeom>
          <a:noFill/>
          <a:ln>
            <a:noFill/>
          </a:ln>
        </p:spPr>
      </p:pic>
      <p:sp>
        <p:nvSpPr>
          <p:cNvPr id="6" name="Oval 5"/>
          <p:cNvSpPr/>
          <p:nvPr/>
        </p:nvSpPr>
        <p:spPr>
          <a:xfrm>
            <a:off x="3429000" y="3352800"/>
            <a:ext cx="1524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E78F5FB-7099-40A1-B91A-914CBC218FA8}" type="slidenum">
              <a:rPr lang="en-US" smtClean="0"/>
              <a:pPr/>
              <a:t>23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909062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381000"/>
            <a:ext cx="3429000" cy="6096000"/>
          </a:xfrm>
        </p:spPr>
        <p:txBody>
          <a:bodyPr>
            <a:normAutofit/>
          </a:bodyPr>
          <a:lstStyle/>
          <a:p>
            <a:pPr algn="ctr"/>
            <a:r>
              <a:rPr lang="en-US" sz="2400" b="1" dirty="0" smtClean="0"/>
              <a:t>Portability</a:t>
            </a:r>
            <a:endParaRPr lang="en-US" sz="2400" b="1" dirty="0"/>
          </a:p>
          <a:p>
            <a:pPr algn="ctr"/>
            <a:endParaRPr lang="en-US" sz="1800" b="1" dirty="0"/>
          </a:p>
          <a:p>
            <a:pPr marL="342900" indent="-342900">
              <a:buClr>
                <a:schemeClr val="tx1"/>
              </a:buClr>
              <a:buFont typeface="Wingdings" panose="05000000000000000000" pitchFamily="2" charset="2"/>
              <a:buChar char="Ø"/>
            </a:pPr>
            <a:r>
              <a:rPr lang="en-US" sz="1800" dirty="0" smtClean="0"/>
              <a:t>Take your voucher assistance with you!</a:t>
            </a:r>
            <a:endParaRPr lang="en-US" sz="1800" dirty="0"/>
          </a:p>
          <a:p>
            <a:pPr>
              <a:buClr>
                <a:schemeClr val="tx1"/>
              </a:buClr>
            </a:pPr>
            <a:endParaRPr lang="en-US" sz="1800" dirty="0"/>
          </a:p>
          <a:p>
            <a:pPr marL="342900" indent="-342900">
              <a:buClr>
                <a:schemeClr val="tx1"/>
              </a:buClr>
              <a:buFont typeface="Wingdings" panose="05000000000000000000" pitchFamily="2" charset="2"/>
              <a:buChar char="Ø"/>
            </a:pPr>
            <a:r>
              <a:rPr lang="en-US" sz="1800" dirty="0" smtClean="0"/>
              <a:t>HCV is a federal program. You may transfer your assistance to any other city that has a HCV program.</a:t>
            </a:r>
          </a:p>
          <a:p>
            <a:pPr marL="342900" indent="-342900">
              <a:buClr>
                <a:schemeClr val="tx1"/>
              </a:buClr>
              <a:buFont typeface="Wingdings" panose="05000000000000000000" pitchFamily="2" charset="2"/>
              <a:buChar char="Ø"/>
            </a:pPr>
            <a:endParaRPr lang="en-US" sz="1800" dirty="0"/>
          </a:p>
          <a:p>
            <a:pPr marL="342900" indent="-342900">
              <a:buClr>
                <a:schemeClr val="tx1"/>
              </a:buClr>
              <a:buFont typeface="Wingdings" panose="05000000000000000000" pitchFamily="2" charset="2"/>
              <a:buChar char="Ø"/>
            </a:pPr>
            <a:r>
              <a:rPr lang="en-US" sz="1800" dirty="0" smtClean="0"/>
              <a:t>If you are planning to port, please let your Intake Housing Eligibility Specialist know as soon as possible.</a:t>
            </a:r>
          </a:p>
          <a:p>
            <a:pPr marL="342900" indent="-342900">
              <a:buClr>
                <a:schemeClr val="tx1"/>
              </a:buClr>
              <a:buFont typeface="Wingdings" panose="05000000000000000000" pitchFamily="2" charset="2"/>
              <a:buChar char="Ø"/>
            </a:pPr>
            <a:endParaRPr lang="en-US" sz="1800" dirty="0"/>
          </a:p>
          <a:p>
            <a:pPr marL="342900" indent="-342900">
              <a:buClr>
                <a:schemeClr val="tx1"/>
              </a:buClr>
              <a:buFont typeface="Wingdings" panose="05000000000000000000" pitchFamily="2" charset="2"/>
              <a:buChar char="Ø"/>
            </a:pPr>
            <a:r>
              <a:rPr lang="en-US" sz="1800" dirty="0" smtClean="0"/>
              <a:t>The transfer process is timely. Some housing authorities require a 60 day minimum voucher to accept your transfer.</a:t>
            </a:r>
          </a:p>
          <a:p>
            <a:pPr marL="342900" indent="-342900">
              <a:buClr>
                <a:schemeClr val="tx1"/>
              </a:buClr>
              <a:buFont typeface="Wingdings" panose="05000000000000000000" pitchFamily="2" charset="2"/>
              <a:buChar char="Ø"/>
            </a:pPr>
            <a:endParaRPr lang="en-US" sz="1800" dirty="0"/>
          </a:p>
          <a:p>
            <a:pPr>
              <a:buClr>
                <a:schemeClr val="tx1"/>
              </a:buClr>
            </a:pPr>
            <a:endParaRPr lang="en-US" sz="1800" dirty="0"/>
          </a:p>
          <a:p>
            <a:pPr>
              <a:buClr>
                <a:schemeClr val="tx1"/>
              </a:buClr>
            </a:pPr>
            <a:endParaRPr lang="en-US" dirty="0"/>
          </a:p>
          <a:p>
            <a:pPr>
              <a:buClr>
                <a:schemeClr val="tx1"/>
              </a:buClr>
            </a:pPr>
            <a:endParaRPr lang="en-US" dirty="0"/>
          </a:p>
        </p:txBody>
      </p:sp>
      <p:pic>
        <p:nvPicPr>
          <p:cNvPr id="6" name="Picture Placeholder 5" descr="porting.jpg"/>
          <p:cNvPicPr>
            <a:picLocks noGrp="1" noChangeAspect="1"/>
          </p:cNvPicPr>
          <p:nvPr>
            <p:ph type="pic" idx="1"/>
          </p:nvPr>
        </p:nvPicPr>
        <p:blipFill>
          <a:blip r:embed="rId2" cstate="print"/>
          <a:stretch>
            <a:fillRect/>
          </a:stretch>
        </p:blipFill>
        <p:spPr>
          <a:xfrm>
            <a:off x="609600" y="2057400"/>
            <a:ext cx="4291584" cy="2414016"/>
          </a:xfrm>
          <a:prstGeom prst="rect">
            <a:avLst/>
          </a:prstGeom>
          <a:noFill/>
          <a:ln>
            <a:noFill/>
          </a:ln>
        </p:spPr>
      </p:pic>
      <p:sp>
        <p:nvSpPr>
          <p:cNvPr id="4" name="Slide Number Placeholder 3"/>
          <p:cNvSpPr>
            <a:spLocks noGrp="1"/>
          </p:cNvSpPr>
          <p:nvPr>
            <p:ph type="sldNum" sz="quarter" idx="12"/>
          </p:nvPr>
        </p:nvSpPr>
        <p:spPr/>
        <p:txBody>
          <a:bodyPr/>
          <a:lstStyle/>
          <a:p>
            <a:fld id="{CE78F5FB-7099-40A1-B91A-914CBC218FA8}" type="slidenum">
              <a:rPr lang="en-US" smtClean="0"/>
              <a:pPr/>
              <a:t>24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00354835"/>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l">
              <a:buClr>
                <a:schemeClr val="bg1"/>
              </a:buClr>
            </a:pPr>
            <a:r>
              <a:rPr lang="en-US" sz="2500" dirty="0" smtClean="0"/>
              <a:t>I found a unit! What next?</a:t>
            </a:r>
          </a:p>
          <a:p>
            <a:pPr algn="l">
              <a:buClr>
                <a:schemeClr val="bg1"/>
              </a:buClr>
            </a:pPr>
            <a:endParaRPr lang="en-US" sz="2400" dirty="0" smtClean="0"/>
          </a:p>
          <a:p>
            <a:pPr marL="285750" indent="-285750" algn="l">
              <a:buClr>
                <a:schemeClr val="bg1"/>
              </a:buClr>
              <a:buFont typeface="Arial" panose="020B0604020202020204" pitchFamily="34" charset="0"/>
              <a:buChar char="•"/>
            </a:pPr>
            <a:r>
              <a:rPr lang="en-US" sz="2400" dirty="0" smtClean="0"/>
              <a:t>Inspect the actual unit. </a:t>
            </a:r>
            <a:r>
              <a:rPr lang="en-US" sz="2500" dirty="0" smtClean="0"/>
              <a:t>Check the neighborhood, the grounds, and approve the cosmetic condition such as carpet, the features, the paint, the exterior, etc.</a:t>
            </a:r>
          </a:p>
          <a:p>
            <a:pPr algn="l">
              <a:buClr>
                <a:schemeClr val="bg1"/>
              </a:buClr>
            </a:pPr>
            <a:endParaRPr lang="en-US" sz="2500" dirty="0" smtClean="0"/>
          </a:p>
          <a:p>
            <a:pPr marL="285750" indent="-285750" algn="l">
              <a:buClr>
                <a:schemeClr val="bg1"/>
              </a:buClr>
              <a:buFont typeface="Arial" panose="020B0604020202020204" pitchFamily="34" charset="0"/>
              <a:buChar char="•"/>
            </a:pPr>
            <a:r>
              <a:rPr lang="en-US" sz="2500" dirty="0" smtClean="0"/>
              <a:t>Complete rental application. Pay application fees, security deposits, and agree to the landlord’s screening process, if any.</a:t>
            </a:r>
          </a:p>
          <a:p>
            <a:pPr algn="l">
              <a:buClr>
                <a:schemeClr val="bg1"/>
              </a:buClr>
            </a:pPr>
            <a:endParaRPr lang="en-US" sz="2500" dirty="0" smtClean="0"/>
          </a:p>
          <a:p>
            <a:pPr marL="285750" indent="-285750" algn="l">
              <a:buClr>
                <a:schemeClr val="bg1"/>
              </a:buClr>
              <a:buFont typeface="Arial" panose="020B0604020202020204" pitchFamily="34" charset="0"/>
              <a:buChar char="•"/>
            </a:pPr>
            <a:r>
              <a:rPr lang="en-US" sz="2500" dirty="0" smtClean="0"/>
              <a:t>Once landlord approves you for tenancy, have them complete the Request for Tenancy Approval </a:t>
            </a:r>
            <a:r>
              <a:rPr lang="en-US" sz="2500" smtClean="0"/>
              <a:t>(RFTA</a:t>
            </a:r>
            <a:r>
              <a:rPr lang="en-US" sz="2500" dirty="0" smtClean="0"/>
              <a:t>) packet.</a:t>
            </a:r>
          </a:p>
          <a:p>
            <a:pPr algn="l">
              <a:buClr>
                <a:schemeClr val="bg1"/>
              </a:buClr>
            </a:pPr>
            <a:endParaRPr lang="en-US" sz="2500" dirty="0" smtClean="0"/>
          </a:p>
          <a:p>
            <a:pPr marL="285750" indent="-285750" algn="l">
              <a:buClr>
                <a:schemeClr val="bg1"/>
              </a:buClr>
              <a:buFont typeface="Arial" panose="020B0604020202020204" pitchFamily="34" charset="0"/>
              <a:buChar char="•"/>
            </a:pPr>
            <a:r>
              <a:rPr lang="en-US" sz="2500" dirty="0" smtClean="0"/>
              <a:t>Make sure the packet is turned into HACA. </a:t>
            </a:r>
          </a:p>
        </p:txBody>
      </p:sp>
      <p:sp>
        <p:nvSpPr>
          <p:cNvPr id="7" name="Rectangle 6"/>
          <p:cNvSpPr/>
          <p:nvPr/>
        </p:nvSpPr>
        <p:spPr>
          <a:xfrm>
            <a:off x="304800" y="304800"/>
            <a:ext cx="2057400" cy="1143000"/>
          </a:xfrm>
          <a:prstGeom prst="rect">
            <a:avLst/>
          </a:prstGeom>
          <a:solidFill>
            <a:srgbClr val="E5851B"/>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Find a Unit and Turn in RTA Packet</a:t>
            </a:r>
            <a:endParaRPr lang="en-US" sz="2400" dirty="0">
              <a:solidFill>
                <a:prstClr val="white"/>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17497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bg1"/>
            </a:gs>
            <a:gs pos="32000">
              <a:srgbClr val="F0EBD5"/>
            </a:gs>
            <a:gs pos="100000">
              <a:srgbClr val="D1C3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Connector 1"/>
          <p:cNvSpPr>
            <a:spLocks noChangeAspect="1"/>
          </p:cNvSpPr>
          <p:nvPr/>
        </p:nvSpPr>
        <p:spPr>
          <a:xfrm>
            <a:off x="1371600" y="304800"/>
            <a:ext cx="6178383" cy="6178383"/>
          </a:xfrm>
          <a:prstGeom prst="flowChartConnector">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1628976"/>
            <a:ext cx="1666926" cy="1870003"/>
          </a:xfrm>
          <a:prstGeom prst="rect">
            <a:avLst/>
          </a:prstGeom>
        </p:spPr>
      </p:pic>
      <p:sp>
        <p:nvSpPr>
          <p:cNvPr id="5" name="Rectangle 4"/>
          <p:cNvSpPr/>
          <p:nvPr/>
        </p:nvSpPr>
        <p:spPr>
          <a:xfrm>
            <a:off x="1305588" y="1245355"/>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Attend Initial Orientation</a:t>
            </a:r>
            <a:endParaRPr lang="en-US" sz="1500" dirty="0"/>
          </a:p>
        </p:txBody>
      </p:sp>
      <p:sp>
        <p:nvSpPr>
          <p:cNvPr id="6" name="Rectangle 5"/>
          <p:cNvSpPr/>
          <p:nvPr/>
        </p:nvSpPr>
        <p:spPr>
          <a:xfrm>
            <a:off x="28194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Actively Search for a Unit</a:t>
            </a:r>
            <a:endParaRPr lang="en-US" sz="1500" dirty="0"/>
          </a:p>
        </p:txBody>
      </p:sp>
      <p:sp>
        <p:nvSpPr>
          <p:cNvPr id="7" name="Rectangle 6"/>
          <p:cNvSpPr/>
          <p:nvPr/>
        </p:nvSpPr>
        <p:spPr>
          <a:xfrm>
            <a:off x="50292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Find a Unit &amp; Turn in RTA Packet</a:t>
            </a:r>
            <a:endParaRPr lang="en-US" sz="1500" dirty="0"/>
          </a:p>
        </p:txBody>
      </p:sp>
      <p:sp>
        <p:nvSpPr>
          <p:cNvPr id="8" name="Rectangle 7"/>
          <p:cNvSpPr/>
          <p:nvPr/>
        </p:nvSpPr>
        <p:spPr>
          <a:xfrm>
            <a:off x="4227347" y="1019550"/>
            <a:ext cx="838200" cy="609600"/>
          </a:xfrm>
          <a:prstGeom prst="rect">
            <a:avLst/>
          </a:prstGeom>
          <a:solidFill>
            <a:srgbClr val="E5851B"/>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Voucher Extension</a:t>
            </a:r>
            <a:endParaRPr lang="en-US" sz="1200" dirty="0"/>
          </a:p>
        </p:txBody>
      </p:sp>
      <p:sp>
        <p:nvSpPr>
          <p:cNvPr id="3" name="Chevron 2"/>
          <p:cNvSpPr>
            <a:spLocks noChangeAspect="1"/>
          </p:cNvSpPr>
          <p:nvPr/>
        </p:nvSpPr>
        <p:spPr>
          <a:xfrm rot="18534261">
            <a:off x="2472485" y="88174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a:spLocks noChangeAspect="1"/>
          </p:cNvSpPr>
          <p:nvPr/>
        </p:nvSpPr>
        <p:spPr>
          <a:xfrm rot="21300000">
            <a:off x="4505263" y="239018"/>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Curved Connector 24"/>
          <p:cNvCxnSpPr>
            <a:stCxn id="6" idx="2"/>
            <a:endCxn id="8" idx="1"/>
          </p:cNvCxnSpPr>
          <p:nvPr/>
        </p:nvCxnSpPr>
        <p:spPr>
          <a:xfrm rot="16200000" flipH="1">
            <a:off x="3642248" y="739251"/>
            <a:ext cx="486150" cy="684047"/>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8" idx="3"/>
            <a:endCxn id="7" idx="2"/>
          </p:cNvCxnSpPr>
          <p:nvPr/>
        </p:nvCxnSpPr>
        <p:spPr>
          <a:xfrm flipV="1">
            <a:off x="5065547" y="838200"/>
            <a:ext cx="687553" cy="486150"/>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543545226"/>
              </p:ext>
            </p:extLst>
          </p:nvPr>
        </p:nvGraphicFramePr>
        <p:xfrm>
          <a:off x="34913" y="1245355"/>
          <a:ext cx="1300356" cy="685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cxnSp>
        <p:nvCxnSpPr>
          <p:cNvPr id="47" name="Straight Arrow Connector 46"/>
          <p:cNvCxnSpPr/>
          <p:nvPr/>
        </p:nvCxnSpPr>
        <p:spPr>
          <a:xfrm>
            <a:off x="1066799" y="1628976"/>
            <a:ext cx="274320" cy="0"/>
          </a:xfrm>
          <a:prstGeom prst="straightConnector1">
            <a:avLst/>
          </a:prstGeom>
          <a:ln w="349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28600"/>
            <a:ext cx="1676399" cy="707886"/>
          </a:xfrm>
          <a:prstGeom prst="rect">
            <a:avLst/>
          </a:prstGeom>
          <a:noFill/>
        </p:spPr>
        <p:txBody>
          <a:bodyPr wrap="square" rtlCol="0">
            <a:spAutoFit/>
          </a:bodyPr>
          <a:lstStyle/>
          <a:p>
            <a:pPr algn="ctr"/>
            <a:r>
              <a:rPr lang="en-US" sz="2000" b="1" u="sng" dirty="0" smtClean="0">
                <a:solidFill>
                  <a:schemeClr val="tx1">
                    <a:lumMod val="65000"/>
                    <a:lumOff val="35000"/>
                  </a:schemeClr>
                </a:solidFill>
              </a:rPr>
              <a:t>HCV Lease- Up Process</a:t>
            </a:r>
            <a:endParaRPr lang="en-US" sz="2000" b="1" u="sng" dirty="0">
              <a:solidFill>
                <a:schemeClr val="tx1">
                  <a:lumMod val="65000"/>
                  <a:lumOff val="35000"/>
                </a:schemeClr>
              </a:solidFill>
            </a:endParaRPr>
          </a:p>
        </p:txBody>
      </p:sp>
      <p:sp>
        <p:nvSpPr>
          <p:cNvPr id="49" name="TextBox 48"/>
          <p:cNvSpPr txBox="1"/>
          <p:nvPr/>
        </p:nvSpPr>
        <p:spPr>
          <a:xfrm>
            <a:off x="76200" y="5334000"/>
            <a:ext cx="442750" cy="276999"/>
          </a:xfrm>
          <a:prstGeom prst="rect">
            <a:avLst/>
          </a:prstGeom>
          <a:noFill/>
        </p:spPr>
        <p:txBody>
          <a:bodyPr wrap="none" rtlCol="0">
            <a:spAutoFit/>
          </a:bodyPr>
          <a:lstStyle/>
          <a:p>
            <a:r>
              <a:rPr lang="en-US" sz="1200" u="sng" dirty="0" smtClean="0">
                <a:solidFill>
                  <a:schemeClr val="tx1">
                    <a:lumMod val="65000"/>
                    <a:lumOff val="35000"/>
                  </a:schemeClr>
                </a:solidFill>
              </a:rPr>
              <a:t>KEY</a:t>
            </a:r>
            <a:endParaRPr lang="en-US" sz="1200" u="sng" dirty="0">
              <a:solidFill>
                <a:schemeClr val="tx1">
                  <a:lumMod val="65000"/>
                  <a:lumOff val="35000"/>
                </a:schemeClr>
              </a:solidFill>
            </a:endParaRPr>
          </a:p>
        </p:txBody>
      </p:sp>
      <p:sp>
        <p:nvSpPr>
          <p:cNvPr id="50" name="Rectangle 49"/>
          <p:cNvSpPr/>
          <p:nvPr/>
        </p:nvSpPr>
        <p:spPr>
          <a:xfrm>
            <a:off x="152400" y="5638800"/>
            <a:ext cx="228600" cy="2286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1" name="Flowchart: Connector 50"/>
          <p:cNvSpPr>
            <a:spLocks noChangeAspect="1"/>
          </p:cNvSpPr>
          <p:nvPr/>
        </p:nvSpPr>
        <p:spPr>
          <a:xfrm>
            <a:off x="152400" y="5943600"/>
            <a:ext cx="228600" cy="2286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2" name="Flowchart: Connector 51"/>
          <p:cNvSpPr>
            <a:spLocks noChangeAspect="1"/>
          </p:cNvSpPr>
          <p:nvPr/>
        </p:nvSpPr>
        <p:spPr>
          <a:xfrm>
            <a:off x="152400" y="6248400"/>
            <a:ext cx="228600" cy="2286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Isosceles Triangle 52"/>
          <p:cNvSpPr>
            <a:spLocks noChangeAspect="1"/>
          </p:cNvSpPr>
          <p:nvPr/>
        </p:nvSpPr>
        <p:spPr>
          <a:xfrm>
            <a:off x="152400" y="6553200"/>
            <a:ext cx="228600" cy="197069"/>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4" name="TextBox 53"/>
          <p:cNvSpPr txBox="1"/>
          <p:nvPr/>
        </p:nvSpPr>
        <p:spPr>
          <a:xfrm>
            <a:off x="457200" y="5638800"/>
            <a:ext cx="770275" cy="276999"/>
          </a:xfrm>
          <a:prstGeom prst="rect">
            <a:avLst/>
          </a:prstGeom>
          <a:noFill/>
        </p:spPr>
        <p:txBody>
          <a:bodyPr wrap="none" rtlCol="0">
            <a:spAutoFit/>
          </a:bodyPr>
          <a:lstStyle/>
          <a:p>
            <a:r>
              <a:rPr lang="en-US" sz="1200" dirty="0" smtClean="0">
                <a:solidFill>
                  <a:schemeClr val="tx1">
                    <a:lumMod val="65000"/>
                    <a:lumOff val="35000"/>
                  </a:schemeClr>
                </a:solidFill>
              </a:rPr>
              <a:t>= Tenant</a:t>
            </a:r>
            <a:endParaRPr lang="en-US" sz="1200" dirty="0">
              <a:solidFill>
                <a:schemeClr val="tx1">
                  <a:lumMod val="65000"/>
                  <a:lumOff val="35000"/>
                </a:schemeClr>
              </a:solidFill>
            </a:endParaRPr>
          </a:p>
        </p:txBody>
      </p:sp>
      <p:sp>
        <p:nvSpPr>
          <p:cNvPr id="55" name="TextBox 54"/>
          <p:cNvSpPr txBox="1"/>
          <p:nvPr/>
        </p:nvSpPr>
        <p:spPr>
          <a:xfrm>
            <a:off x="457200" y="5943600"/>
            <a:ext cx="1600631" cy="276999"/>
          </a:xfrm>
          <a:prstGeom prst="rect">
            <a:avLst/>
          </a:prstGeom>
          <a:noFill/>
        </p:spPr>
        <p:txBody>
          <a:bodyPr wrap="none" rtlCol="0">
            <a:spAutoFit/>
          </a:bodyPr>
          <a:lstStyle/>
          <a:p>
            <a:r>
              <a:rPr lang="en-US" sz="1200" dirty="0" smtClean="0">
                <a:solidFill>
                  <a:schemeClr val="tx1">
                    <a:lumMod val="65000"/>
                    <a:lumOff val="35000"/>
                  </a:schemeClr>
                </a:solidFill>
              </a:rPr>
              <a:t>= HACA/Intake Team</a:t>
            </a:r>
            <a:endParaRPr lang="en-US" sz="1200" dirty="0">
              <a:solidFill>
                <a:schemeClr val="tx1">
                  <a:lumMod val="65000"/>
                  <a:lumOff val="35000"/>
                </a:schemeClr>
              </a:solidFill>
            </a:endParaRPr>
          </a:p>
        </p:txBody>
      </p:sp>
      <p:sp>
        <p:nvSpPr>
          <p:cNvPr id="56" name="TextBox 55"/>
          <p:cNvSpPr txBox="1"/>
          <p:nvPr/>
        </p:nvSpPr>
        <p:spPr>
          <a:xfrm>
            <a:off x="457200" y="6248400"/>
            <a:ext cx="1877950" cy="276999"/>
          </a:xfrm>
          <a:prstGeom prst="rect">
            <a:avLst/>
          </a:prstGeom>
          <a:noFill/>
        </p:spPr>
        <p:txBody>
          <a:bodyPr wrap="none" rtlCol="0">
            <a:spAutoFit/>
          </a:bodyPr>
          <a:lstStyle/>
          <a:p>
            <a:r>
              <a:rPr lang="en-US" sz="1200" dirty="0" smtClean="0">
                <a:solidFill>
                  <a:schemeClr val="tx1">
                    <a:lumMod val="65000"/>
                    <a:lumOff val="35000"/>
                  </a:schemeClr>
                </a:solidFill>
              </a:rPr>
              <a:t>= HACA/Inspection Team</a:t>
            </a:r>
            <a:endParaRPr lang="en-US" sz="1200" dirty="0">
              <a:solidFill>
                <a:schemeClr val="tx1">
                  <a:lumMod val="65000"/>
                  <a:lumOff val="35000"/>
                </a:schemeClr>
              </a:solidFill>
            </a:endParaRPr>
          </a:p>
        </p:txBody>
      </p:sp>
      <p:sp>
        <p:nvSpPr>
          <p:cNvPr id="57" name="TextBox 56"/>
          <p:cNvSpPr txBox="1"/>
          <p:nvPr/>
        </p:nvSpPr>
        <p:spPr>
          <a:xfrm>
            <a:off x="457200" y="6581001"/>
            <a:ext cx="910827" cy="276999"/>
          </a:xfrm>
          <a:prstGeom prst="rect">
            <a:avLst/>
          </a:prstGeom>
          <a:noFill/>
        </p:spPr>
        <p:txBody>
          <a:bodyPr wrap="none" rtlCol="0">
            <a:spAutoFit/>
          </a:bodyPr>
          <a:lstStyle/>
          <a:p>
            <a:r>
              <a:rPr lang="en-US" sz="1200" dirty="0" smtClean="0">
                <a:solidFill>
                  <a:schemeClr val="tx1">
                    <a:lumMod val="65000"/>
                    <a:lumOff val="35000"/>
                  </a:schemeClr>
                </a:solidFill>
              </a:rPr>
              <a:t>= Landlord</a:t>
            </a:r>
            <a:endParaRPr lang="en-US" sz="1200" dirty="0">
              <a:solidFill>
                <a:schemeClr val="tx1">
                  <a:lumMod val="65000"/>
                  <a:lumOff val="35000"/>
                </a:schemeClr>
              </a:solidFill>
            </a:endParaRPr>
          </a:p>
        </p:txBody>
      </p:sp>
      <p:sp>
        <p:nvSpPr>
          <p:cNvPr id="58" name="Slide Number Placeholder 57"/>
          <p:cNvSpPr>
            <a:spLocks noGrp="1"/>
          </p:cNvSpPr>
          <p:nvPr>
            <p:ph type="sldNum" sz="quarter" idx="12"/>
          </p:nvPr>
        </p:nvSpPr>
        <p:spPr/>
        <p:txBody>
          <a:bodyPr/>
          <a:lstStyle/>
          <a:p>
            <a:fld id="{CE78F5FB-7099-40A1-B91A-914CBC218FA8}" type="slidenum">
              <a:rPr lang="en-US" smtClean="0"/>
              <a:pPr/>
              <a:t>26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7851536"/>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Intake Team confirms unit affordability and requests inspection.</a:t>
            </a:r>
          </a:p>
          <a:p>
            <a:pPr algn="l">
              <a:buClr>
                <a:schemeClr val="bg1"/>
              </a:buClr>
            </a:pPr>
            <a:r>
              <a:rPr lang="en-US" sz="2400" dirty="0" smtClean="0"/>
              <a:t> </a:t>
            </a:r>
            <a:endParaRPr lang="en-US" sz="2500" dirty="0" smtClean="0"/>
          </a:p>
          <a:p>
            <a:pPr marL="285750" indent="-285750" algn="l">
              <a:buClr>
                <a:schemeClr val="bg1"/>
              </a:buClr>
              <a:buFont typeface="Arial" panose="020B0604020202020204" pitchFamily="34" charset="0"/>
              <a:buChar char="•"/>
            </a:pPr>
            <a:r>
              <a:rPr lang="en-US" sz="2400" dirty="0" smtClean="0"/>
              <a:t>Inspection Team conducts rent reasonableness survey to assure that rent amount for unit is reasonable compared to other similar units in the private rental market. The inspector will inform the landlord if rent is approved.</a:t>
            </a:r>
          </a:p>
          <a:p>
            <a:pPr algn="l">
              <a:buClr>
                <a:schemeClr val="bg1"/>
              </a:buClr>
            </a:pPr>
            <a:endParaRPr lang="en-US" sz="2400" dirty="0" smtClean="0"/>
          </a:p>
          <a:p>
            <a:pPr marL="285750" indent="-285750" algn="l">
              <a:buClr>
                <a:schemeClr val="bg1"/>
              </a:buClr>
              <a:buFont typeface="Arial" panose="020B0604020202020204" pitchFamily="34" charset="0"/>
              <a:buChar char="•"/>
            </a:pPr>
            <a:r>
              <a:rPr lang="en-US" sz="2400" dirty="0" smtClean="0"/>
              <a:t>Assigned inspector contacts landlord to schedule a Housing Quality Standards (HQS) inspection.</a:t>
            </a:r>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Inspections can take up to 7 days to schedule and complete.</a:t>
            </a:r>
          </a:p>
        </p:txBody>
      </p:sp>
      <p:sp>
        <p:nvSpPr>
          <p:cNvPr id="4" name="Flowchart: Connector 3"/>
          <p:cNvSpPr>
            <a:spLocks noChangeAspect="1"/>
          </p:cNvSpPr>
          <p:nvPr/>
        </p:nvSpPr>
        <p:spPr>
          <a:xfrm>
            <a:off x="457200" y="381000"/>
            <a:ext cx="1828800" cy="18288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Box 1"/>
          <p:cNvSpPr txBox="1"/>
          <p:nvPr/>
        </p:nvSpPr>
        <p:spPr>
          <a:xfrm>
            <a:off x="305028" y="879901"/>
            <a:ext cx="2133143" cy="738664"/>
          </a:xfrm>
          <a:prstGeom prst="rect">
            <a:avLst/>
          </a:prstGeom>
          <a:noFill/>
        </p:spPr>
        <p:txBody>
          <a:bodyPr wrap="square" rtlCol="0">
            <a:spAutoFit/>
          </a:bodyPr>
          <a:lstStyle/>
          <a:p>
            <a:pPr algn="ctr"/>
            <a:r>
              <a:rPr lang="en-US" sz="2100" dirty="0">
                <a:solidFill>
                  <a:schemeClr val="bg1"/>
                </a:solidFill>
              </a:rPr>
              <a:t>HACA receives RTA Packet</a:t>
            </a:r>
          </a:p>
        </p:txBody>
      </p:sp>
      <p:sp>
        <p:nvSpPr>
          <p:cNvPr id="6" name="Flowchart: Connector 5"/>
          <p:cNvSpPr>
            <a:spLocks noChangeAspect="1"/>
          </p:cNvSpPr>
          <p:nvPr/>
        </p:nvSpPr>
        <p:spPr>
          <a:xfrm>
            <a:off x="457200" y="3276600"/>
            <a:ext cx="1828800" cy="18288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 name="TextBox 2"/>
          <p:cNvSpPr txBox="1"/>
          <p:nvPr/>
        </p:nvSpPr>
        <p:spPr>
          <a:xfrm>
            <a:off x="304800" y="3505200"/>
            <a:ext cx="2112941" cy="1723549"/>
          </a:xfrm>
          <a:prstGeom prst="rect">
            <a:avLst/>
          </a:prstGeom>
          <a:noFill/>
        </p:spPr>
        <p:txBody>
          <a:bodyPr wrap="square" rtlCol="0">
            <a:spAutoFit/>
          </a:bodyPr>
          <a:lstStyle/>
          <a:p>
            <a:pPr algn="ctr"/>
            <a:r>
              <a:rPr lang="en-US" sz="2200" dirty="0">
                <a:solidFill>
                  <a:schemeClr val="bg1"/>
                </a:solidFill>
              </a:rPr>
              <a:t>Inspection </a:t>
            </a:r>
            <a:r>
              <a:rPr lang="en-US" sz="2200" dirty="0" smtClean="0">
                <a:solidFill>
                  <a:schemeClr val="bg1"/>
                </a:solidFill>
              </a:rPr>
              <a:t>Dept. Gets Inspection Request</a:t>
            </a:r>
            <a:endParaRPr lang="en-US" sz="2200" dirty="0">
              <a:solidFill>
                <a:schemeClr val="bg1"/>
              </a:solidFill>
            </a:endParaRPr>
          </a:p>
          <a:p>
            <a:pPr algn="ct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184167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l">
              <a:buClr>
                <a:schemeClr val="bg1"/>
              </a:buClr>
            </a:pPr>
            <a:endParaRPr lang="en-US" sz="2400" dirty="0" smtClean="0"/>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Inspector will physically inspect the unit and electrical components. Utilities must be connected.</a:t>
            </a:r>
          </a:p>
          <a:p>
            <a:pPr marL="285750" indent="-285750" algn="l">
              <a:buClr>
                <a:schemeClr val="bg1"/>
              </a:buClr>
              <a:buFont typeface="Arial" panose="020B0604020202020204" pitchFamily="34" charset="0"/>
              <a:buChar char="•"/>
            </a:pPr>
            <a:endParaRPr lang="en-US" sz="2400" dirty="0" smtClean="0"/>
          </a:p>
          <a:p>
            <a:pPr marL="285750" indent="-285750" algn="l">
              <a:buClr>
                <a:schemeClr val="bg1"/>
              </a:buClr>
              <a:buFont typeface="Arial" panose="020B0604020202020204" pitchFamily="34" charset="0"/>
              <a:buChar char="•"/>
            </a:pPr>
            <a:r>
              <a:rPr lang="en-US" sz="2400" dirty="0" smtClean="0"/>
              <a:t>If there are problems with the unit, inspections may take longer because landlord may need to complete repairs.</a:t>
            </a:r>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When the unit passes inspection, the inspector will inform the landlord.</a:t>
            </a:r>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Direct all questions regarding status of inspection to the inspector or landlord.</a:t>
            </a:r>
          </a:p>
          <a:p>
            <a:pPr algn="l">
              <a:buClr>
                <a:schemeClr val="bg1"/>
              </a:buClr>
            </a:pPr>
            <a:r>
              <a:rPr lang="en-US" sz="2400" dirty="0" smtClean="0"/>
              <a:t> </a:t>
            </a:r>
            <a:endParaRPr lang="en-US" sz="2500" dirty="0" smtClean="0"/>
          </a:p>
          <a:p>
            <a:pPr marL="285750" indent="-285750" algn="l">
              <a:buClr>
                <a:schemeClr val="bg1"/>
              </a:buClr>
              <a:buFont typeface="Arial" panose="020B0604020202020204" pitchFamily="34" charset="0"/>
              <a:buChar char="•"/>
            </a:pPr>
            <a:endParaRPr lang="en-US" sz="2500" dirty="0"/>
          </a:p>
          <a:p>
            <a:pPr marL="285750" indent="-285750" algn="l">
              <a:buClr>
                <a:schemeClr val="bg1"/>
              </a:buClr>
              <a:buFont typeface="Arial" panose="020B0604020202020204" pitchFamily="34" charset="0"/>
              <a:buChar char="•"/>
            </a:pPr>
            <a:endParaRPr lang="en-US" sz="2500" dirty="0" smtClean="0"/>
          </a:p>
        </p:txBody>
      </p:sp>
      <p:pic>
        <p:nvPicPr>
          <p:cNvPr id="10242" name="Picture 2" descr="http://www.peakhomeinspector.com/images/in-price1.jpg"/>
          <p:cNvPicPr>
            <a:picLocks noChangeAspect="1" noChangeArrowheads="1"/>
          </p:cNvPicPr>
          <p:nvPr/>
        </p:nvPicPr>
        <p:blipFill>
          <a:blip r:embed="rId2" cstate="print"/>
          <a:srcRect/>
          <a:stretch>
            <a:fillRect/>
          </a:stretch>
        </p:blipFill>
        <p:spPr bwMode="auto">
          <a:xfrm>
            <a:off x="152400" y="685800"/>
            <a:ext cx="2431620" cy="2194560"/>
          </a:xfrm>
          <a:prstGeom prst="rect">
            <a:avLst/>
          </a:prstGeom>
          <a:noFill/>
        </p:spPr>
      </p:pic>
      <p:sp>
        <p:nvSpPr>
          <p:cNvPr id="6" name="Flowchart: Connector 5"/>
          <p:cNvSpPr>
            <a:spLocks noChangeAspect="1"/>
          </p:cNvSpPr>
          <p:nvPr/>
        </p:nvSpPr>
        <p:spPr>
          <a:xfrm>
            <a:off x="457200" y="2667000"/>
            <a:ext cx="1828800" cy="18288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3" name="TextBox 2"/>
          <p:cNvSpPr txBox="1"/>
          <p:nvPr/>
        </p:nvSpPr>
        <p:spPr>
          <a:xfrm>
            <a:off x="304800" y="3276600"/>
            <a:ext cx="2112941" cy="769441"/>
          </a:xfrm>
          <a:prstGeom prst="rect">
            <a:avLst/>
          </a:prstGeom>
          <a:noFill/>
        </p:spPr>
        <p:txBody>
          <a:bodyPr wrap="square" rtlCol="0">
            <a:spAutoFit/>
          </a:bodyPr>
          <a:lstStyle/>
          <a:p>
            <a:pPr algn="ctr"/>
            <a:r>
              <a:rPr lang="en-US" sz="2200" dirty="0" smtClean="0">
                <a:solidFill>
                  <a:schemeClr val="bg1"/>
                </a:solidFill>
              </a:rPr>
              <a:t>Unit Passes Inspection</a:t>
            </a:r>
            <a:endParaRPr lang="en-US"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230001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bg1"/>
            </a:gs>
            <a:gs pos="32000">
              <a:srgbClr val="F0EBD5"/>
            </a:gs>
            <a:gs pos="100000">
              <a:srgbClr val="D1C3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Connector 1"/>
          <p:cNvSpPr>
            <a:spLocks noChangeAspect="1"/>
          </p:cNvSpPr>
          <p:nvPr/>
        </p:nvSpPr>
        <p:spPr>
          <a:xfrm>
            <a:off x="1371600" y="304800"/>
            <a:ext cx="6178383" cy="6178383"/>
          </a:xfrm>
          <a:prstGeom prst="flowChartConnector">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1628976"/>
            <a:ext cx="1666926" cy="1870003"/>
          </a:xfrm>
          <a:prstGeom prst="rect">
            <a:avLst/>
          </a:prstGeom>
        </p:spPr>
      </p:pic>
      <p:sp>
        <p:nvSpPr>
          <p:cNvPr id="5" name="Rectangle 4"/>
          <p:cNvSpPr/>
          <p:nvPr/>
        </p:nvSpPr>
        <p:spPr>
          <a:xfrm>
            <a:off x="1305588" y="1245355"/>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Attend Initial Orientation</a:t>
            </a:r>
            <a:endParaRPr lang="en-US" sz="1500" dirty="0"/>
          </a:p>
        </p:txBody>
      </p:sp>
      <p:sp>
        <p:nvSpPr>
          <p:cNvPr id="6" name="Rectangle 5"/>
          <p:cNvSpPr/>
          <p:nvPr/>
        </p:nvSpPr>
        <p:spPr>
          <a:xfrm>
            <a:off x="28194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Actively Search for a Unit</a:t>
            </a:r>
            <a:endParaRPr lang="en-US" sz="1500" dirty="0"/>
          </a:p>
        </p:txBody>
      </p:sp>
      <p:sp>
        <p:nvSpPr>
          <p:cNvPr id="7" name="Rectangle 6"/>
          <p:cNvSpPr/>
          <p:nvPr/>
        </p:nvSpPr>
        <p:spPr>
          <a:xfrm>
            <a:off x="50292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Find a Unit &amp; Turn in RTA Packet</a:t>
            </a:r>
            <a:endParaRPr lang="en-US" sz="1500" dirty="0"/>
          </a:p>
        </p:txBody>
      </p:sp>
      <p:sp>
        <p:nvSpPr>
          <p:cNvPr id="8" name="Rectangle 7"/>
          <p:cNvSpPr/>
          <p:nvPr/>
        </p:nvSpPr>
        <p:spPr>
          <a:xfrm>
            <a:off x="4227347" y="1019550"/>
            <a:ext cx="838200" cy="609600"/>
          </a:xfrm>
          <a:prstGeom prst="rect">
            <a:avLst/>
          </a:prstGeom>
          <a:solidFill>
            <a:srgbClr val="E5851B"/>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Voucher Extension</a:t>
            </a:r>
            <a:endParaRPr lang="en-US" sz="1200" dirty="0"/>
          </a:p>
        </p:txBody>
      </p:sp>
      <p:sp>
        <p:nvSpPr>
          <p:cNvPr id="9" name="Flowchart: Connector 8"/>
          <p:cNvSpPr>
            <a:spLocks noChangeAspect="1"/>
          </p:cNvSpPr>
          <p:nvPr/>
        </p:nvSpPr>
        <p:spPr>
          <a:xfrm>
            <a:off x="6553200" y="990600"/>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HACA  (Intake Team) receives RTA Packet</a:t>
            </a:r>
            <a:endParaRPr lang="en-US" sz="1300" dirty="0"/>
          </a:p>
        </p:txBody>
      </p:sp>
      <p:sp>
        <p:nvSpPr>
          <p:cNvPr id="11" name="Flowchart: Connector 10"/>
          <p:cNvSpPr>
            <a:spLocks noChangeAspect="1"/>
          </p:cNvSpPr>
          <p:nvPr/>
        </p:nvSpPr>
        <p:spPr>
          <a:xfrm>
            <a:off x="5715000" y="53340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Flowchart: Connector 11"/>
          <p:cNvSpPr>
            <a:spLocks noChangeAspect="1"/>
          </p:cNvSpPr>
          <p:nvPr/>
        </p:nvSpPr>
        <p:spPr>
          <a:xfrm>
            <a:off x="6629400" y="4114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Flowchart: Connector 13"/>
          <p:cNvSpPr>
            <a:spLocks noChangeAspect="1"/>
          </p:cNvSpPr>
          <p:nvPr/>
        </p:nvSpPr>
        <p:spPr>
          <a:xfrm>
            <a:off x="7010400" y="2590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Inspection Request to Inspection Dept.</a:t>
            </a:r>
            <a:endParaRPr lang="en-US" sz="1200" dirty="0"/>
          </a:p>
        </p:txBody>
      </p:sp>
      <p:sp>
        <p:nvSpPr>
          <p:cNvPr id="3" name="Chevron 2"/>
          <p:cNvSpPr>
            <a:spLocks noChangeAspect="1"/>
          </p:cNvSpPr>
          <p:nvPr/>
        </p:nvSpPr>
        <p:spPr>
          <a:xfrm rot="18534261">
            <a:off x="2472485" y="88174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a:spLocks noChangeAspect="1"/>
          </p:cNvSpPr>
          <p:nvPr/>
        </p:nvSpPr>
        <p:spPr>
          <a:xfrm rot="21300000">
            <a:off x="4505263" y="239018"/>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a:spLocks noChangeAspect="1"/>
          </p:cNvSpPr>
          <p:nvPr/>
        </p:nvSpPr>
        <p:spPr>
          <a:xfrm rot="2525465">
            <a:off x="6360187" y="957623"/>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a:spLocks noChangeAspect="1"/>
          </p:cNvSpPr>
          <p:nvPr/>
        </p:nvSpPr>
        <p:spPr>
          <a:xfrm rot="4380000">
            <a:off x="7332119" y="239280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a:spLocks noChangeAspect="1"/>
          </p:cNvSpPr>
          <p:nvPr/>
        </p:nvSpPr>
        <p:spPr>
          <a:xfrm rot="6010105">
            <a:off x="7399333" y="3909002"/>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a:spLocks noChangeAspect="1"/>
          </p:cNvSpPr>
          <p:nvPr/>
        </p:nvSpPr>
        <p:spPr>
          <a:xfrm rot="7630403">
            <a:off x="6739016" y="530102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Curved Connector 24"/>
          <p:cNvCxnSpPr>
            <a:stCxn id="6" idx="2"/>
            <a:endCxn id="8" idx="1"/>
          </p:cNvCxnSpPr>
          <p:nvPr/>
        </p:nvCxnSpPr>
        <p:spPr>
          <a:xfrm rot="16200000" flipH="1">
            <a:off x="3642248" y="739251"/>
            <a:ext cx="486150" cy="684047"/>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8" idx="3"/>
            <a:endCxn id="7" idx="2"/>
          </p:cNvCxnSpPr>
          <p:nvPr/>
        </p:nvCxnSpPr>
        <p:spPr>
          <a:xfrm flipV="1">
            <a:off x="5065547" y="838200"/>
            <a:ext cx="687553" cy="486150"/>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543545226"/>
              </p:ext>
            </p:extLst>
          </p:nvPr>
        </p:nvGraphicFramePr>
        <p:xfrm>
          <a:off x="34913" y="1245355"/>
          <a:ext cx="1300356" cy="68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47" name="Straight Arrow Connector 46"/>
          <p:cNvCxnSpPr/>
          <p:nvPr/>
        </p:nvCxnSpPr>
        <p:spPr>
          <a:xfrm>
            <a:off x="1066799" y="1628976"/>
            <a:ext cx="274320" cy="0"/>
          </a:xfrm>
          <a:prstGeom prst="straightConnector1">
            <a:avLst/>
          </a:prstGeom>
          <a:ln w="349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4419600"/>
            <a:ext cx="1038497" cy="553998"/>
          </a:xfrm>
          <a:prstGeom prst="rect">
            <a:avLst/>
          </a:prstGeom>
          <a:noFill/>
        </p:spPr>
        <p:txBody>
          <a:bodyPr wrap="square" rtlCol="0">
            <a:spAutoFit/>
          </a:bodyPr>
          <a:lstStyle/>
          <a:p>
            <a:pPr algn="ctr"/>
            <a:r>
              <a:rPr lang="en-US" sz="1500" dirty="0" smtClean="0">
                <a:solidFill>
                  <a:schemeClr val="bg1"/>
                </a:solidFill>
              </a:rPr>
              <a:t>Unit Inspected</a:t>
            </a:r>
            <a:endParaRPr lang="en-US" sz="1500" dirty="0">
              <a:solidFill>
                <a:schemeClr val="bg1"/>
              </a:solidFill>
            </a:endParaRPr>
          </a:p>
        </p:txBody>
      </p:sp>
      <p:sp>
        <p:nvSpPr>
          <p:cNvPr id="39" name="TextBox 38"/>
          <p:cNvSpPr txBox="1"/>
          <p:nvPr/>
        </p:nvSpPr>
        <p:spPr>
          <a:xfrm>
            <a:off x="5791200" y="5562600"/>
            <a:ext cx="1095426" cy="784830"/>
          </a:xfrm>
          <a:prstGeom prst="rect">
            <a:avLst/>
          </a:prstGeom>
          <a:noFill/>
        </p:spPr>
        <p:txBody>
          <a:bodyPr wrap="square" rtlCol="0">
            <a:spAutoFit/>
          </a:bodyPr>
          <a:lstStyle/>
          <a:p>
            <a:pPr algn="ctr"/>
            <a:r>
              <a:rPr lang="en-US" sz="1500" dirty="0" smtClean="0">
                <a:solidFill>
                  <a:schemeClr val="bg1"/>
                </a:solidFill>
              </a:rPr>
              <a:t>Unit Passes Inspection</a:t>
            </a:r>
            <a:endParaRPr lang="en-US" sz="1500" dirty="0">
              <a:solidFill>
                <a:schemeClr val="bg1"/>
              </a:solidFill>
            </a:endParaRPr>
          </a:p>
        </p:txBody>
      </p:sp>
      <p:sp>
        <p:nvSpPr>
          <p:cNvPr id="43" name="TextBox 42"/>
          <p:cNvSpPr txBox="1"/>
          <p:nvPr/>
        </p:nvSpPr>
        <p:spPr>
          <a:xfrm>
            <a:off x="228600" y="228600"/>
            <a:ext cx="1676399" cy="707886"/>
          </a:xfrm>
          <a:prstGeom prst="rect">
            <a:avLst/>
          </a:prstGeom>
          <a:noFill/>
        </p:spPr>
        <p:txBody>
          <a:bodyPr wrap="square" rtlCol="0">
            <a:spAutoFit/>
          </a:bodyPr>
          <a:lstStyle/>
          <a:p>
            <a:pPr algn="ctr"/>
            <a:r>
              <a:rPr lang="en-US" sz="2000" b="1" u="sng" dirty="0" smtClean="0">
                <a:solidFill>
                  <a:schemeClr val="tx1">
                    <a:lumMod val="65000"/>
                    <a:lumOff val="35000"/>
                  </a:schemeClr>
                </a:solidFill>
              </a:rPr>
              <a:t>HCV Lease- Up Process</a:t>
            </a:r>
            <a:endParaRPr lang="en-US" sz="2000" b="1" u="sng" dirty="0">
              <a:solidFill>
                <a:schemeClr val="tx1">
                  <a:lumMod val="65000"/>
                  <a:lumOff val="35000"/>
                </a:schemeClr>
              </a:solidFill>
            </a:endParaRPr>
          </a:p>
        </p:txBody>
      </p:sp>
      <p:sp>
        <p:nvSpPr>
          <p:cNvPr id="49" name="TextBox 48"/>
          <p:cNvSpPr txBox="1"/>
          <p:nvPr/>
        </p:nvSpPr>
        <p:spPr>
          <a:xfrm>
            <a:off x="76200" y="5334000"/>
            <a:ext cx="442750" cy="276999"/>
          </a:xfrm>
          <a:prstGeom prst="rect">
            <a:avLst/>
          </a:prstGeom>
          <a:noFill/>
        </p:spPr>
        <p:txBody>
          <a:bodyPr wrap="none" rtlCol="0">
            <a:spAutoFit/>
          </a:bodyPr>
          <a:lstStyle/>
          <a:p>
            <a:r>
              <a:rPr lang="en-US" sz="1200" u="sng" dirty="0" smtClean="0">
                <a:solidFill>
                  <a:schemeClr val="tx1">
                    <a:lumMod val="65000"/>
                    <a:lumOff val="35000"/>
                  </a:schemeClr>
                </a:solidFill>
              </a:rPr>
              <a:t>KEY</a:t>
            </a:r>
            <a:endParaRPr lang="en-US" sz="1200" u="sng" dirty="0">
              <a:solidFill>
                <a:schemeClr val="tx1">
                  <a:lumMod val="65000"/>
                  <a:lumOff val="35000"/>
                </a:schemeClr>
              </a:solidFill>
            </a:endParaRPr>
          </a:p>
        </p:txBody>
      </p:sp>
      <p:sp>
        <p:nvSpPr>
          <p:cNvPr id="50" name="Rectangle 49"/>
          <p:cNvSpPr/>
          <p:nvPr/>
        </p:nvSpPr>
        <p:spPr>
          <a:xfrm>
            <a:off x="152400" y="5638800"/>
            <a:ext cx="228600" cy="2286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1" name="Flowchart: Connector 50"/>
          <p:cNvSpPr>
            <a:spLocks noChangeAspect="1"/>
          </p:cNvSpPr>
          <p:nvPr/>
        </p:nvSpPr>
        <p:spPr>
          <a:xfrm>
            <a:off x="152400" y="5943600"/>
            <a:ext cx="228600" cy="2286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2" name="Flowchart: Connector 51"/>
          <p:cNvSpPr>
            <a:spLocks noChangeAspect="1"/>
          </p:cNvSpPr>
          <p:nvPr/>
        </p:nvSpPr>
        <p:spPr>
          <a:xfrm>
            <a:off x="152400" y="6248400"/>
            <a:ext cx="228600" cy="2286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Isosceles Triangle 52"/>
          <p:cNvSpPr>
            <a:spLocks noChangeAspect="1"/>
          </p:cNvSpPr>
          <p:nvPr/>
        </p:nvSpPr>
        <p:spPr>
          <a:xfrm>
            <a:off x="152400" y="6553200"/>
            <a:ext cx="228600" cy="197069"/>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4" name="TextBox 53"/>
          <p:cNvSpPr txBox="1"/>
          <p:nvPr/>
        </p:nvSpPr>
        <p:spPr>
          <a:xfrm>
            <a:off x="457200" y="5638800"/>
            <a:ext cx="770275" cy="276999"/>
          </a:xfrm>
          <a:prstGeom prst="rect">
            <a:avLst/>
          </a:prstGeom>
          <a:noFill/>
        </p:spPr>
        <p:txBody>
          <a:bodyPr wrap="none" rtlCol="0">
            <a:spAutoFit/>
          </a:bodyPr>
          <a:lstStyle/>
          <a:p>
            <a:r>
              <a:rPr lang="en-US" sz="1200" dirty="0" smtClean="0">
                <a:solidFill>
                  <a:schemeClr val="tx1">
                    <a:lumMod val="65000"/>
                    <a:lumOff val="35000"/>
                  </a:schemeClr>
                </a:solidFill>
              </a:rPr>
              <a:t>= Tenant</a:t>
            </a:r>
            <a:endParaRPr lang="en-US" sz="1200" dirty="0">
              <a:solidFill>
                <a:schemeClr val="tx1">
                  <a:lumMod val="65000"/>
                  <a:lumOff val="35000"/>
                </a:schemeClr>
              </a:solidFill>
            </a:endParaRPr>
          </a:p>
        </p:txBody>
      </p:sp>
      <p:sp>
        <p:nvSpPr>
          <p:cNvPr id="55" name="TextBox 54"/>
          <p:cNvSpPr txBox="1"/>
          <p:nvPr/>
        </p:nvSpPr>
        <p:spPr>
          <a:xfrm>
            <a:off x="457200" y="5943600"/>
            <a:ext cx="1600631" cy="276999"/>
          </a:xfrm>
          <a:prstGeom prst="rect">
            <a:avLst/>
          </a:prstGeom>
          <a:noFill/>
        </p:spPr>
        <p:txBody>
          <a:bodyPr wrap="none" rtlCol="0">
            <a:spAutoFit/>
          </a:bodyPr>
          <a:lstStyle/>
          <a:p>
            <a:r>
              <a:rPr lang="en-US" sz="1200" dirty="0" smtClean="0">
                <a:solidFill>
                  <a:schemeClr val="tx1">
                    <a:lumMod val="65000"/>
                    <a:lumOff val="35000"/>
                  </a:schemeClr>
                </a:solidFill>
              </a:rPr>
              <a:t>= HACA/Intake Team</a:t>
            </a:r>
            <a:endParaRPr lang="en-US" sz="1200" dirty="0">
              <a:solidFill>
                <a:schemeClr val="tx1">
                  <a:lumMod val="65000"/>
                  <a:lumOff val="35000"/>
                </a:schemeClr>
              </a:solidFill>
            </a:endParaRPr>
          </a:p>
        </p:txBody>
      </p:sp>
      <p:sp>
        <p:nvSpPr>
          <p:cNvPr id="56" name="TextBox 55"/>
          <p:cNvSpPr txBox="1"/>
          <p:nvPr/>
        </p:nvSpPr>
        <p:spPr>
          <a:xfrm>
            <a:off x="457200" y="6248400"/>
            <a:ext cx="1877950" cy="276999"/>
          </a:xfrm>
          <a:prstGeom prst="rect">
            <a:avLst/>
          </a:prstGeom>
          <a:noFill/>
        </p:spPr>
        <p:txBody>
          <a:bodyPr wrap="none" rtlCol="0">
            <a:spAutoFit/>
          </a:bodyPr>
          <a:lstStyle/>
          <a:p>
            <a:r>
              <a:rPr lang="en-US" sz="1200" dirty="0" smtClean="0">
                <a:solidFill>
                  <a:schemeClr val="tx1">
                    <a:lumMod val="65000"/>
                    <a:lumOff val="35000"/>
                  </a:schemeClr>
                </a:solidFill>
              </a:rPr>
              <a:t>= HACA/Inspection Team</a:t>
            </a:r>
            <a:endParaRPr lang="en-US" sz="1200" dirty="0">
              <a:solidFill>
                <a:schemeClr val="tx1">
                  <a:lumMod val="65000"/>
                  <a:lumOff val="35000"/>
                </a:schemeClr>
              </a:solidFill>
            </a:endParaRPr>
          </a:p>
        </p:txBody>
      </p:sp>
      <p:sp>
        <p:nvSpPr>
          <p:cNvPr id="57" name="TextBox 56"/>
          <p:cNvSpPr txBox="1"/>
          <p:nvPr/>
        </p:nvSpPr>
        <p:spPr>
          <a:xfrm>
            <a:off x="457200" y="6581001"/>
            <a:ext cx="910827" cy="276999"/>
          </a:xfrm>
          <a:prstGeom prst="rect">
            <a:avLst/>
          </a:prstGeom>
          <a:noFill/>
        </p:spPr>
        <p:txBody>
          <a:bodyPr wrap="none" rtlCol="0">
            <a:spAutoFit/>
          </a:bodyPr>
          <a:lstStyle/>
          <a:p>
            <a:r>
              <a:rPr lang="en-US" sz="1200" dirty="0" smtClean="0">
                <a:solidFill>
                  <a:schemeClr val="tx1">
                    <a:lumMod val="65000"/>
                    <a:lumOff val="35000"/>
                  </a:schemeClr>
                </a:solidFill>
              </a:rPr>
              <a:t>= Landlord</a:t>
            </a:r>
            <a:endParaRPr lang="en-US" sz="1200" dirty="0">
              <a:solidFill>
                <a:schemeClr val="tx1">
                  <a:lumMod val="65000"/>
                  <a:lumOff val="35000"/>
                </a:schemeClr>
              </a:solidFill>
            </a:endParaRPr>
          </a:p>
        </p:txBody>
      </p:sp>
      <p:sp>
        <p:nvSpPr>
          <p:cNvPr id="58" name="Slide Number Placeholder 57"/>
          <p:cNvSpPr>
            <a:spLocks noGrp="1"/>
          </p:cNvSpPr>
          <p:nvPr>
            <p:ph type="sldNum" sz="quarter" idx="12"/>
          </p:nvPr>
        </p:nvSpPr>
        <p:spPr/>
        <p:txBody>
          <a:bodyPr/>
          <a:lstStyle/>
          <a:p>
            <a:fld id="{CE78F5FB-7099-40A1-B91A-914CBC218FA8}" type="slidenum">
              <a:rPr lang="en-US" smtClean="0"/>
              <a:pPr/>
              <a:t>29</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785153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accent2">
            <a:lumMod val="50000"/>
            <a:alpha val="95000"/>
          </a:schemeClr>
        </a:soli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4164874" y="5638800"/>
            <a:ext cx="4953000" cy="969336"/>
          </a:xfrm>
        </p:spPr>
        <p:txBody>
          <a:bodyPr/>
          <a:lstStyle/>
          <a:p>
            <a:pPr lvl="8"/>
            <a:endParaRPr lang="en-US" dirty="0" smtClean="0"/>
          </a:p>
          <a:p>
            <a:pPr marL="0" indent="0">
              <a:buNone/>
            </a:pPr>
            <a:r>
              <a:rPr lang="en-US" dirty="0" smtClean="0">
                <a:solidFill>
                  <a:schemeClr val="bg1"/>
                </a:solidFill>
              </a:rPr>
              <a:t>“Bringing Opportunity Home”</a:t>
            </a:r>
            <a:endParaRPr lang="en-US" dirty="0">
              <a:solidFill>
                <a:schemeClr val="bg1"/>
              </a:solidFill>
            </a:endParaRPr>
          </a:p>
        </p:txBody>
      </p:sp>
      <p:sp>
        <p:nvSpPr>
          <p:cNvPr id="5" name="TextBox 4"/>
          <p:cNvSpPr txBox="1"/>
          <p:nvPr/>
        </p:nvSpPr>
        <p:spPr>
          <a:xfrm>
            <a:off x="533400" y="381000"/>
            <a:ext cx="5071966" cy="492443"/>
          </a:xfrm>
          <a:prstGeom prst="rect">
            <a:avLst/>
          </a:prstGeom>
          <a:noFill/>
        </p:spPr>
        <p:txBody>
          <a:bodyPr wrap="none" rtlCol="0">
            <a:spAutoFit/>
          </a:bodyPr>
          <a:lstStyle/>
          <a:p>
            <a:r>
              <a:rPr lang="en-US" sz="2600" dirty="0" smtClean="0">
                <a:solidFill>
                  <a:schemeClr val="bg1"/>
                </a:solidFill>
              </a:rPr>
              <a:t>Housing Choice Voucher Program</a:t>
            </a:r>
            <a:endParaRPr lang="en-US" sz="2600" dirty="0">
              <a:solidFill>
                <a:schemeClr val="bg1"/>
              </a:solidFill>
            </a:endParaRPr>
          </a:p>
        </p:txBody>
      </p:sp>
      <p:pic>
        <p:nvPicPr>
          <p:cNvPr id="8" name="nbmkLjjMX5s"/>
          <p:cNvPicPr/>
          <p:nvPr>
            <a:videoFile r:link="rId1"/>
          </p:nvPr>
        </p:nvPicPr>
        <p:blipFill>
          <a:blip r:embed="rId3" cstate="print"/>
          <a:stretch>
            <a:fillRect/>
          </a:stretch>
        </p:blipFill>
        <p:spPr>
          <a:xfrm>
            <a:off x="762000" y="1295400"/>
            <a:ext cx="7802880" cy="4389120"/>
          </a:xfrm>
          <a:prstGeom prst="rect">
            <a:avLst/>
          </a:prstGeom>
        </p:spPr>
      </p:pic>
      <p:sp>
        <p:nvSpPr>
          <p:cNvPr id="6" name="Slide Number Placeholder 5"/>
          <p:cNvSpPr>
            <a:spLocks noGrp="1"/>
          </p:cNvSpPr>
          <p:nvPr>
            <p:ph type="sldNum" sz="quarter" idx="12"/>
          </p:nvPr>
        </p:nvSpPr>
        <p:spPr/>
        <p:txBody>
          <a:bodyPr/>
          <a:lstStyle/>
          <a:p>
            <a:fld id="{CE78F5FB-7099-40A1-B91A-914CBC218FA8}" type="slidenum">
              <a:rPr lang="en-US" smtClean="0"/>
              <a:pPr/>
              <a:t>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9653285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381000"/>
            <a:ext cx="3429000" cy="6096000"/>
          </a:xfrm>
        </p:spPr>
        <p:txBody>
          <a:bodyPr>
            <a:normAutofit fontScale="77500" lnSpcReduction="20000"/>
          </a:bodyPr>
          <a:lstStyle/>
          <a:p>
            <a:pPr algn="ctr"/>
            <a:r>
              <a:rPr lang="en-US" sz="2400" b="1" dirty="0" smtClean="0"/>
              <a:t>MOVING IN!</a:t>
            </a:r>
          </a:p>
          <a:p>
            <a:endParaRPr lang="en-US" sz="2400" dirty="0"/>
          </a:p>
          <a:p>
            <a:r>
              <a:rPr lang="en-US" sz="2400" dirty="0" smtClean="0"/>
              <a:t>Family can move in </a:t>
            </a:r>
            <a:r>
              <a:rPr lang="en-US" sz="2400" u="sng" dirty="0" smtClean="0"/>
              <a:t>after</a:t>
            </a:r>
            <a:r>
              <a:rPr lang="en-US" sz="2400" dirty="0" smtClean="0"/>
              <a:t> inspection passes. </a:t>
            </a:r>
          </a:p>
          <a:p>
            <a:endParaRPr lang="en-US" sz="2400" dirty="0" smtClean="0"/>
          </a:p>
          <a:p>
            <a:pPr marL="342900" indent="-342900">
              <a:buClr>
                <a:schemeClr val="tx1"/>
              </a:buClr>
              <a:buFont typeface="Wingdings" panose="05000000000000000000" pitchFamily="2" charset="2"/>
              <a:buChar char="v"/>
            </a:pPr>
            <a:r>
              <a:rPr lang="en-US" sz="2400" dirty="0" smtClean="0"/>
              <a:t>Contact landlord for status of inspection and permission to move in.</a:t>
            </a:r>
          </a:p>
          <a:p>
            <a:pPr marL="342900" indent="-342900">
              <a:buFont typeface="Wingdings" panose="05000000000000000000" pitchFamily="2" charset="2"/>
              <a:buChar char="v"/>
            </a:pPr>
            <a:endParaRPr lang="en-US" sz="2400" dirty="0" smtClean="0"/>
          </a:p>
          <a:p>
            <a:pPr marL="342900" indent="-342900">
              <a:buClr>
                <a:schemeClr val="tx1"/>
              </a:buClr>
              <a:buFont typeface="Wingdings" panose="05000000000000000000" pitchFamily="2" charset="2"/>
              <a:buChar char="v"/>
            </a:pPr>
            <a:r>
              <a:rPr lang="en-US" sz="2400" dirty="0" smtClean="0"/>
              <a:t>Do not move in before inspection passes or before landlord has approved the rent.</a:t>
            </a:r>
          </a:p>
          <a:p>
            <a:pPr>
              <a:buClr>
                <a:schemeClr val="tx1"/>
              </a:buClr>
            </a:pPr>
            <a:endParaRPr lang="en-US" sz="2400" dirty="0" smtClean="0"/>
          </a:p>
          <a:p>
            <a:pPr marL="342900" indent="-342900">
              <a:buClr>
                <a:schemeClr val="tx1"/>
              </a:buClr>
              <a:buFont typeface="Wingdings" panose="05000000000000000000" pitchFamily="2" charset="2"/>
              <a:buChar char="v"/>
            </a:pPr>
            <a:r>
              <a:rPr lang="en-US" sz="2400" dirty="0" smtClean="0"/>
              <a:t>At move in, pay the amount listed on your rent estimate.</a:t>
            </a:r>
          </a:p>
          <a:p>
            <a:pPr>
              <a:buClr>
                <a:schemeClr val="tx1"/>
              </a:buClr>
            </a:pPr>
            <a:endParaRPr lang="en-US" sz="2400" dirty="0" smtClean="0"/>
          </a:p>
          <a:p>
            <a:pPr marL="342900" indent="-342900">
              <a:buClr>
                <a:schemeClr val="tx1"/>
              </a:buClr>
              <a:buFont typeface="Wingdings" panose="05000000000000000000" pitchFamily="2" charset="2"/>
              <a:buChar char="v"/>
            </a:pPr>
            <a:r>
              <a:rPr lang="en-US" sz="2400" dirty="0" smtClean="0"/>
              <a:t>Read and understand the lease </a:t>
            </a:r>
            <a:r>
              <a:rPr lang="en-US" sz="2400" i="1" dirty="0" smtClean="0"/>
              <a:t>before </a:t>
            </a:r>
            <a:r>
              <a:rPr lang="en-US" sz="2400" dirty="0" smtClean="0"/>
              <a:t>you sign it.</a:t>
            </a:r>
          </a:p>
          <a:p>
            <a:pPr lvl="1" indent="0">
              <a:buClr>
                <a:schemeClr val="tx1"/>
              </a:buClr>
              <a:buNone/>
            </a:pPr>
            <a:r>
              <a:rPr lang="en-US" sz="2200" dirty="0" smtClean="0"/>
              <a:t>HACA cannot assist in breaking your lease. Check your lease for information on moving early or re-letting fees.</a:t>
            </a:r>
          </a:p>
        </p:txBody>
      </p:sp>
      <p:pic>
        <p:nvPicPr>
          <p:cNvPr id="7170" name="Picture 2" descr="http://homes4saleinvabeach.com/wp-content/uploads/2013/12/Keys.png"/>
          <p:cNvPicPr>
            <a:picLocks noGrp="1" noChangeAspect="1" noChangeArrowheads="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bwMode="auto">
          <a:xfrm>
            <a:off x="381000" y="1676401"/>
            <a:ext cx="4572000" cy="296372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6" name="Rectangle 5"/>
          <p:cNvSpPr/>
          <p:nvPr/>
        </p:nvSpPr>
        <p:spPr>
          <a:xfrm>
            <a:off x="990600" y="914400"/>
            <a:ext cx="3429000" cy="685800"/>
          </a:xfrm>
          <a:prstGeom prst="rect">
            <a:avLst/>
          </a:prstGeom>
          <a:solidFill>
            <a:srgbClr val="E5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Tenant Moves Into Unit</a:t>
            </a:r>
            <a:endParaRPr lang="en-US" b="1" dirty="0"/>
          </a:p>
        </p:txBody>
      </p:sp>
      <p:sp>
        <p:nvSpPr>
          <p:cNvPr id="5" name="Slide Number Placeholder 4"/>
          <p:cNvSpPr>
            <a:spLocks noGrp="1"/>
          </p:cNvSpPr>
          <p:nvPr>
            <p:ph type="sldNum" sz="quarter" idx="12"/>
          </p:nvPr>
        </p:nvSpPr>
        <p:spPr/>
        <p:txBody>
          <a:bodyPr/>
          <a:lstStyle/>
          <a:p>
            <a:fld id="{CE78F5FB-7099-40A1-B91A-914CBC218FA8}" type="slidenum">
              <a:rPr lang="en-US" smtClean="0"/>
              <a:pPr/>
              <a:t>30</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09989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type="subTitle" idx="1"/>
          </p:nvPr>
        </p:nvSpPr>
        <p:spPr>
          <a:xfrm>
            <a:off x="3354442" y="304800"/>
            <a:ext cx="5114778" cy="624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l">
              <a:buClr>
                <a:schemeClr val="bg1"/>
              </a:buClr>
            </a:pPr>
            <a:endParaRPr lang="en-US" sz="2400" dirty="0" smtClean="0"/>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Process the paperwork. Prepare the Housing Assistance Payment (HAP) contract and rent notice.</a:t>
            </a:r>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Contract e-mailed to landlord and signed.</a:t>
            </a:r>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Notice of finalized tenant and HACA rent portions mailed to family and landlord. At move-in pay amount on rent estimate to avoid late fees.</a:t>
            </a:r>
          </a:p>
          <a:p>
            <a:pPr marL="285750" indent="-285750" algn="l">
              <a:buClr>
                <a:schemeClr val="bg1"/>
              </a:buClr>
              <a:buFont typeface="Arial" panose="020B0604020202020204" pitchFamily="34" charset="0"/>
              <a:buChar char="•"/>
            </a:pPr>
            <a:endParaRPr lang="en-US" sz="2400" dirty="0"/>
          </a:p>
          <a:p>
            <a:pPr marL="285750" indent="-285750" algn="l">
              <a:buClr>
                <a:schemeClr val="bg1"/>
              </a:buClr>
              <a:buFont typeface="Arial" panose="020B0604020202020204" pitchFamily="34" charset="0"/>
              <a:buChar char="•"/>
            </a:pPr>
            <a:r>
              <a:rPr lang="en-US" sz="2400" dirty="0" smtClean="0"/>
              <a:t>Payment to the landlord may take 30 – 45 days after the inspection passes.</a:t>
            </a:r>
          </a:p>
          <a:p>
            <a:pPr algn="l">
              <a:buClr>
                <a:schemeClr val="bg1"/>
              </a:buClr>
            </a:pPr>
            <a:r>
              <a:rPr lang="en-US" sz="2400" dirty="0" smtClean="0"/>
              <a:t> </a:t>
            </a:r>
            <a:endParaRPr lang="en-US" sz="2500" dirty="0" smtClean="0"/>
          </a:p>
          <a:p>
            <a:pPr algn="l">
              <a:buClr>
                <a:schemeClr val="bg1"/>
              </a:buClr>
            </a:pPr>
            <a:endParaRPr lang="en-US" sz="2500" dirty="0" smtClean="0"/>
          </a:p>
          <a:p>
            <a:pPr algn="l">
              <a:buClr>
                <a:schemeClr val="bg1"/>
              </a:buClr>
            </a:pPr>
            <a:endParaRPr lang="en-US" sz="2500" dirty="0" smtClean="0"/>
          </a:p>
        </p:txBody>
      </p:sp>
      <p:sp>
        <p:nvSpPr>
          <p:cNvPr id="4" name="Flowchart: Connector 3"/>
          <p:cNvSpPr>
            <a:spLocks noChangeAspect="1"/>
          </p:cNvSpPr>
          <p:nvPr/>
        </p:nvSpPr>
        <p:spPr>
          <a:xfrm>
            <a:off x="457200" y="381000"/>
            <a:ext cx="1828800" cy="18288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Box 1"/>
          <p:cNvSpPr txBox="1"/>
          <p:nvPr/>
        </p:nvSpPr>
        <p:spPr>
          <a:xfrm>
            <a:off x="305028" y="879901"/>
            <a:ext cx="2133143" cy="1061829"/>
          </a:xfrm>
          <a:prstGeom prst="rect">
            <a:avLst/>
          </a:prstGeom>
          <a:noFill/>
        </p:spPr>
        <p:txBody>
          <a:bodyPr wrap="square" rtlCol="0">
            <a:spAutoFit/>
          </a:bodyPr>
          <a:lstStyle/>
          <a:p>
            <a:pPr algn="ctr"/>
            <a:r>
              <a:rPr lang="en-US" sz="2100" dirty="0" smtClean="0">
                <a:solidFill>
                  <a:schemeClr val="bg1"/>
                </a:solidFill>
              </a:rPr>
              <a:t>Intake Team Receives Inspection</a:t>
            </a:r>
            <a:endParaRPr lang="en-US" sz="2100" dirty="0">
              <a:solidFill>
                <a:schemeClr val="bg1"/>
              </a:solidFill>
            </a:endParaRPr>
          </a:p>
        </p:txBody>
      </p:sp>
      <p:sp>
        <p:nvSpPr>
          <p:cNvPr id="7" name="Isosceles Triangle 6"/>
          <p:cNvSpPr>
            <a:spLocks noChangeAspect="1"/>
          </p:cNvSpPr>
          <p:nvPr/>
        </p:nvSpPr>
        <p:spPr>
          <a:xfrm>
            <a:off x="470002" y="2514600"/>
            <a:ext cx="1803194" cy="155448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9" name="TextBox 8"/>
          <p:cNvSpPr txBox="1"/>
          <p:nvPr/>
        </p:nvSpPr>
        <p:spPr>
          <a:xfrm>
            <a:off x="685912" y="3044262"/>
            <a:ext cx="1371373" cy="1061829"/>
          </a:xfrm>
          <a:prstGeom prst="rect">
            <a:avLst/>
          </a:prstGeom>
          <a:noFill/>
        </p:spPr>
        <p:txBody>
          <a:bodyPr wrap="square" rtlCol="0">
            <a:spAutoFit/>
          </a:bodyPr>
          <a:lstStyle/>
          <a:p>
            <a:pPr algn="ctr"/>
            <a:r>
              <a:rPr lang="en-US" sz="2100" dirty="0" smtClean="0">
                <a:solidFill>
                  <a:schemeClr val="tx1">
                    <a:lumMod val="75000"/>
                    <a:lumOff val="25000"/>
                  </a:schemeClr>
                </a:solidFill>
              </a:rPr>
              <a:t>Landlord Signs HAP Contract</a:t>
            </a:r>
            <a:endParaRPr lang="en-US" sz="2100" dirty="0">
              <a:solidFill>
                <a:schemeClr val="tx1">
                  <a:lumMod val="75000"/>
                  <a:lumOff val="25000"/>
                </a:schemeClr>
              </a:solidFill>
            </a:endParaRPr>
          </a:p>
        </p:txBody>
      </p:sp>
      <p:sp>
        <p:nvSpPr>
          <p:cNvPr id="10" name="Flowchart: Connector 9"/>
          <p:cNvSpPr>
            <a:spLocks noChangeAspect="1"/>
          </p:cNvSpPr>
          <p:nvPr/>
        </p:nvSpPr>
        <p:spPr>
          <a:xfrm>
            <a:off x="470002" y="4598742"/>
            <a:ext cx="1828800" cy="18288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endParaRPr>
          </a:p>
        </p:txBody>
      </p:sp>
      <p:sp>
        <p:nvSpPr>
          <p:cNvPr id="11" name="TextBox 10"/>
          <p:cNvSpPr txBox="1"/>
          <p:nvPr/>
        </p:nvSpPr>
        <p:spPr>
          <a:xfrm>
            <a:off x="533400" y="4953000"/>
            <a:ext cx="1676399" cy="1323439"/>
          </a:xfrm>
          <a:prstGeom prst="rect">
            <a:avLst/>
          </a:prstGeom>
          <a:noFill/>
        </p:spPr>
        <p:txBody>
          <a:bodyPr wrap="square" rtlCol="0">
            <a:spAutoFit/>
          </a:bodyPr>
          <a:lstStyle/>
          <a:p>
            <a:pPr algn="ctr"/>
            <a:r>
              <a:rPr lang="en-US" sz="2000" dirty="0" smtClean="0">
                <a:solidFill>
                  <a:schemeClr val="bg1"/>
                </a:solidFill>
              </a:rPr>
              <a:t>HAP Paid to Landlord/</a:t>
            </a:r>
          </a:p>
          <a:p>
            <a:pPr algn="ctr"/>
            <a:r>
              <a:rPr lang="en-US" sz="2000" dirty="0" smtClean="0">
                <a:solidFill>
                  <a:schemeClr val="bg1"/>
                </a:solidFill>
              </a:rPr>
              <a:t>File to HCV Team</a:t>
            </a:r>
            <a:endParaRPr lang="en-US" sz="20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8366996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gradFill flip="none" rotWithShape="1">
          <a:gsLst>
            <a:gs pos="0">
              <a:schemeClr val="bg1"/>
            </a:gs>
            <a:gs pos="32000">
              <a:srgbClr val="F0EBD5"/>
            </a:gs>
            <a:gs pos="100000">
              <a:srgbClr val="D1C3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Connector 1"/>
          <p:cNvSpPr>
            <a:spLocks noChangeAspect="1"/>
          </p:cNvSpPr>
          <p:nvPr/>
        </p:nvSpPr>
        <p:spPr>
          <a:xfrm>
            <a:off x="1371600" y="304800"/>
            <a:ext cx="6178383" cy="6178383"/>
          </a:xfrm>
          <a:prstGeom prst="flowChartConnector">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914400" y="1628976"/>
            <a:ext cx="1666926" cy="1870003"/>
          </a:xfrm>
          <a:prstGeom prst="rect">
            <a:avLst/>
          </a:prstGeom>
        </p:spPr>
      </p:pic>
      <p:sp>
        <p:nvSpPr>
          <p:cNvPr id="5" name="Rectangle 4"/>
          <p:cNvSpPr/>
          <p:nvPr/>
        </p:nvSpPr>
        <p:spPr>
          <a:xfrm>
            <a:off x="1305588" y="1245355"/>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Attend Initial Orientation</a:t>
            </a:r>
            <a:endParaRPr lang="en-US" sz="1500" dirty="0"/>
          </a:p>
        </p:txBody>
      </p:sp>
      <p:sp>
        <p:nvSpPr>
          <p:cNvPr id="6" name="Rectangle 5"/>
          <p:cNvSpPr/>
          <p:nvPr/>
        </p:nvSpPr>
        <p:spPr>
          <a:xfrm>
            <a:off x="28194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Actively Search for a Unit</a:t>
            </a:r>
            <a:endParaRPr lang="en-US" sz="1500" dirty="0"/>
          </a:p>
        </p:txBody>
      </p:sp>
      <p:sp>
        <p:nvSpPr>
          <p:cNvPr id="7" name="Rectangle 6"/>
          <p:cNvSpPr/>
          <p:nvPr/>
        </p:nvSpPr>
        <p:spPr>
          <a:xfrm>
            <a:off x="5029200" y="1524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Find a Unit &amp; Turn in RTA Packet</a:t>
            </a:r>
            <a:endParaRPr lang="en-US" sz="1500" dirty="0"/>
          </a:p>
        </p:txBody>
      </p:sp>
      <p:sp>
        <p:nvSpPr>
          <p:cNvPr id="8" name="Rectangle 7"/>
          <p:cNvSpPr/>
          <p:nvPr/>
        </p:nvSpPr>
        <p:spPr>
          <a:xfrm>
            <a:off x="4227347" y="1019550"/>
            <a:ext cx="838200" cy="609600"/>
          </a:xfrm>
          <a:prstGeom prst="rect">
            <a:avLst/>
          </a:prstGeom>
          <a:solidFill>
            <a:srgbClr val="E5851B"/>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Voucher Extension</a:t>
            </a:r>
            <a:endParaRPr lang="en-US" sz="1200" dirty="0"/>
          </a:p>
        </p:txBody>
      </p:sp>
      <p:sp>
        <p:nvSpPr>
          <p:cNvPr id="9" name="Flowchart: Connector 8"/>
          <p:cNvSpPr>
            <a:spLocks noChangeAspect="1"/>
          </p:cNvSpPr>
          <p:nvPr/>
        </p:nvSpPr>
        <p:spPr>
          <a:xfrm>
            <a:off x="6553200" y="990600"/>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t>HACA  (Intake Team) receives RTA Packet</a:t>
            </a:r>
            <a:endParaRPr lang="en-US" sz="1300" dirty="0"/>
          </a:p>
        </p:txBody>
      </p:sp>
      <p:sp>
        <p:nvSpPr>
          <p:cNvPr id="11" name="Flowchart: Connector 10"/>
          <p:cNvSpPr>
            <a:spLocks noChangeAspect="1"/>
          </p:cNvSpPr>
          <p:nvPr/>
        </p:nvSpPr>
        <p:spPr>
          <a:xfrm>
            <a:off x="5715000" y="53340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Flowchart: Connector 11"/>
          <p:cNvSpPr>
            <a:spLocks noChangeAspect="1"/>
          </p:cNvSpPr>
          <p:nvPr/>
        </p:nvSpPr>
        <p:spPr>
          <a:xfrm>
            <a:off x="6629400" y="4114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4" name="Flowchart: Connector 13"/>
          <p:cNvSpPr>
            <a:spLocks noChangeAspect="1"/>
          </p:cNvSpPr>
          <p:nvPr/>
        </p:nvSpPr>
        <p:spPr>
          <a:xfrm>
            <a:off x="7010400" y="2590800"/>
            <a:ext cx="1280160" cy="128016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Inspection Request to Inspection Dept.</a:t>
            </a:r>
            <a:endParaRPr lang="en-US" sz="1200" dirty="0"/>
          </a:p>
        </p:txBody>
      </p:sp>
      <p:sp>
        <p:nvSpPr>
          <p:cNvPr id="15" name="Rectangle 14"/>
          <p:cNvSpPr/>
          <p:nvPr/>
        </p:nvSpPr>
        <p:spPr>
          <a:xfrm>
            <a:off x="4038600" y="6019800"/>
            <a:ext cx="1447800" cy="6858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Tenant Moves Into Unit</a:t>
            </a:r>
            <a:endParaRPr lang="en-US" sz="1500" dirty="0"/>
          </a:p>
        </p:txBody>
      </p:sp>
      <p:sp>
        <p:nvSpPr>
          <p:cNvPr id="16" name="Flowchart: Connector 15"/>
          <p:cNvSpPr>
            <a:spLocks noChangeAspect="1"/>
          </p:cNvSpPr>
          <p:nvPr/>
        </p:nvSpPr>
        <p:spPr>
          <a:xfrm>
            <a:off x="2453640" y="5394960"/>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Isosceles Triangle 16"/>
          <p:cNvSpPr>
            <a:spLocks noChangeAspect="1"/>
          </p:cNvSpPr>
          <p:nvPr/>
        </p:nvSpPr>
        <p:spPr>
          <a:xfrm>
            <a:off x="1219200" y="4191000"/>
            <a:ext cx="1378914" cy="1188720"/>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8" name="Flowchart: Connector 17"/>
          <p:cNvSpPr>
            <a:spLocks noChangeAspect="1"/>
          </p:cNvSpPr>
          <p:nvPr/>
        </p:nvSpPr>
        <p:spPr>
          <a:xfrm>
            <a:off x="676971" y="2807246"/>
            <a:ext cx="1280160" cy="128016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Flowchart: Connector 18"/>
          <p:cNvSpPr>
            <a:spLocks noChangeAspect="1"/>
          </p:cNvSpPr>
          <p:nvPr/>
        </p:nvSpPr>
        <p:spPr>
          <a:xfrm>
            <a:off x="3608614" y="2392680"/>
            <a:ext cx="2103120" cy="2103120"/>
          </a:xfrm>
          <a:prstGeom prst="flowChartConnector">
            <a:avLst/>
          </a:prstGeom>
          <a:solidFill>
            <a:schemeClr val="accent2">
              <a:lumMod val="50000"/>
            </a:schemeClr>
          </a:solidFill>
          <a:ln>
            <a:solidFill>
              <a:schemeClr val="accent1">
                <a:lumMod val="50000"/>
              </a:schemeClr>
            </a:solidFill>
          </a:ln>
          <a:effectLst>
            <a:glow rad="9652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Isosceles Triangle 19"/>
          <p:cNvSpPr>
            <a:spLocks/>
          </p:cNvSpPr>
          <p:nvPr/>
        </p:nvSpPr>
        <p:spPr>
          <a:xfrm>
            <a:off x="3962400" y="2438400"/>
            <a:ext cx="1371600" cy="914400"/>
          </a:xfrm>
          <a:prstGeom prst="triangl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Rectangle 20"/>
          <p:cNvSpPr/>
          <p:nvPr/>
        </p:nvSpPr>
        <p:spPr>
          <a:xfrm>
            <a:off x="4099560" y="3368040"/>
            <a:ext cx="1097280" cy="914400"/>
          </a:xfrm>
          <a:prstGeom prst="rect">
            <a:avLst/>
          </a:prstGeom>
          <a:solidFill>
            <a:srgbClr val="E5851B"/>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Chevron 2"/>
          <p:cNvSpPr>
            <a:spLocks noChangeAspect="1"/>
          </p:cNvSpPr>
          <p:nvPr/>
        </p:nvSpPr>
        <p:spPr>
          <a:xfrm rot="18534261">
            <a:off x="2472485" y="88174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a:spLocks noChangeAspect="1"/>
          </p:cNvSpPr>
          <p:nvPr/>
        </p:nvSpPr>
        <p:spPr>
          <a:xfrm rot="21300000">
            <a:off x="4505263" y="239018"/>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a:spLocks noChangeAspect="1"/>
          </p:cNvSpPr>
          <p:nvPr/>
        </p:nvSpPr>
        <p:spPr>
          <a:xfrm rot="2525465">
            <a:off x="6360187" y="957623"/>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a:spLocks noChangeAspect="1"/>
          </p:cNvSpPr>
          <p:nvPr/>
        </p:nvSpPr>
        <p:spPr>
          <a:xfrm rot="4380000">
            <a:off x="7332119" y="239280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a:spLocks noChangeAspect="1"/>
          </p:cNvSpPr>
          <p:nvPr/>
        </p:nvSpPr>
        <p:spPr>
          <a:xfrm rot="6010105">
            <a:off x="7399333" y="3909002"/>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a:spLocks noChangeAspect="1"/>
          </p:cNvSpPr>
          <p:nvPr/>
        </p:nvSpPr>
        <p:spPr>
          <a:xfrm rot="7630403">
            <a:off x="6739016" y="5301025"/>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hevron 28"/>
          <p:cNvSpPr>
            <a:spLocks noChangeAspect="1"/>
          </p:cNvSpPr>
          <p:nvPr/>
        </p:nvSpPr>
        <p:spPr>
          <a:xfrm rot="9180000">
            <a:off x="5517050" y="6131281"/>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hevron 29"/>
          <p:cNvSpPr>
            <a:spLocks noChangeAspect="1"/>
          </p:cNvSpPr>
          <p:nvPr/>
        </p:nvSpPr>
        <p:spPr>
          <a:xfrm rot="11634576">
            <a:off x="3752859" y="6345877"/>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hevron 30"/>
          <p:cNvSpPr>
            <a:spLocks noChangeAspect="1"/>
          </p:cNvSpPr>
          <p:nvPr/>
        </p:nvSpPr>
        <p:spPr>
          <a:xfrm rot="13895709">
            <a:off x="2243705" y="5529864"/>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a:spLocks noChangeAspect="1"/>
          </p:cNvSpPr>
          <p:nvPr/>
        </p:nvSpPr>
        <p:spPr>
          <a:xfrm rot="14880000">
            <a:off x="1470251" y="4302422"/>
            <a:ext cx="199330" cy="18288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ight Arrow 3"/>
          <p:cNvSpPr>
            <a:spLocks/>
          </p:cNvSpPr>
          <p:nvPr/>
        </p:nvSpPr>
        <p:spPr>
          <a:xfrm>
            <a:off x="1980851" y="3176816"/>
            <a:ext cx="1554480" cy="548640"/>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urved Connector 24"/>
          <p:cNvCxnSpPr>
            <a:stCxn id="6" idx="2"/>
            <a:endCxn id="8" idx="1"/>
          </p:cNvCxnSpPr>
          <p:nvPr/>
        </p:nvCxnSpPr>
        <p:spPr>
          <a:xfrm rot="16200000" flipH="1">
            <a:off x="3642248" y="739251"/>
            <a:ext cx="486150" cy="684047"/>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8" idx="3"/>
            <a:endCxn id="7" idx="2"/>
          </p:cNvCxnSpPr>
          <p:nvPr/>
        </p:nvCxnSpPr>
        <p:spPr>
          <a:xfrm flipV="1">
            <a:off x="5065547" y="838200"/>
            <a:ext cx="687553" cy="486150"/>
          </a:xfrm>
          <a:prstGeom prst="curvedConnector2">
            <a:avLst/>
          </a:prstGeom>
          <a:ln w="2222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543545226"/>
              </p:ext>
            </p:extLst>
          </p:nvPr>
        </p:nvGraphicFramePr>
        <p:xfrm>
          <a:off x="34913" y="1245355"/>
          <a:ext cx="1300356" cy="685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1" name="TextBox 40"/>
          <p:cNvSpPr txBox="1"/>
          <p:nvPr/>
        </p:nvSpPr>
        <p:spPr>
          <a:xfrm>
            <a:off x="1295400" y="4724400"/>
            <a:ext cx="1204922" cy="692497"/>
          </a:xfrm>
          <a:prstGeom prst="rect">
            <a:avLst/>
          </a:prstGeom>
          <a:noFill/>
        </p:spPr>
        <p:txBody>
          <a:bodyPr wrap="square" rtlCol="0">
            <a:spAutoFit/>
          </a:bodyPr>
          <a:lstStyle/>
          <a:p>
            <a:pPr algn="ctr"/>
            <a:r>
              <a:rPr lang="en-US" sz="1300" dirty="0">
                <a:solidFill>
                  <a:schemeClr val="bg1"/>
                </a:solidFill>
              </a:rPr>
              <a:t>Landlord Signs HAP </a:t>
            </a:r>
            <a:r>
              <a:rPr lang="en-US" sz="1300" dirty="0" smtClean="0">
                <a:solidFill>
                  <a:schemeClr val="bg1"/>
                </a:solidFill>
              </a:rPr>
              <a:t>Contract</a:t>
            </a:r>
            <a:endParaRPr lang="en-US" dirty="0"/>
          </a:p>
        </p:txBody>
      </p:sp>
      <p:cxnSp>
        <p:nvCxnSpPr>
          <p:cNvPr id="47" name="Straight Arrow Connector 46"/>
          <p:cNvCxnSpPr/>
          <p:nvPr/>
        </p:nvCxnSpPr>
        <p:spPr>
          <a:xfrm>
            <a:off x="1066799" y="1628976"/>
            <a:ext cx="274320" cy="0"/>
          </a:xfrm>
          <a:prstGeom prst="straightConnector1">
            <a:avLst/>
          </a:prstGeom>
          <a:ln w="349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6" descr="https://image.freepik.com/free-icon/family-silhouette_318-49966.png"/>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9">
                    <a14:imgEffect>
                      <a14:saturation sat="40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4384706" y="3674508"/>
            <a:ext cx="548640" cy="5486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13" name="TextBox 12"/>
          <p:cNvSpPr txBox="1"/>
          <p:nvPr/>
        </p:nvSpPr>
        <p:spPr>
          <a:xfrm>
            <a:off x="6781800" y="4419600"/>
            <a:ext cx="1038497" cy="553998"/>
          </a:xfrm>
          <a:prstGeom prst="rect">
            <a:avLst/>
          </a:prstGeom>
          <a:noFill/>
        </p:spPr>
        <p:txBody>
          <a:bodyPr wrap="square" rtlCol="0">
            <a:spAutoFit/>
          </a:bodyPr>
          <a:lstStyle/>
          <a:p>
            <a:pPr algn="ctr"/>
            <a:r>
              <a:rPr lang="en-US" sz="1500" dirty="0" smtClean="0">
                <a:solidFill>
                  <a:schemeClr val="bg1"/>
                </a:solidFill>
              </a:rPr>
              <a:t>Unit Inspected</a:t>
            </a:r>
            <a:endParaRPr lang="en-US" sz="1500" dirty="0">
              <a:solidFill>
                <a:schemeClr val="bg1"/>
              </a:solidFill>
            </a:endParaRPr>
          </a:p>
        </p:txBody>
      </p:sp>
      <p:sp>
        <p:nvSpPr>
          <p:cNvPr id="39" name="TextBox 38"/>
          <p:cNvSpPr txBox="1"/>
          <p:nvPr/>
        </p:nvSpPr>
        <p:spPr>
          <a:xfrm>
            <a:off x="5791200" y="5562600"/>
            <a:ext cx="1095426" cy="784830"/>
          </a:xfrm>
          <a:prstGeom prst="rect">
            <a:avLst/>
          </a:prstGeom>
          <a:noFill/>
        </p:spPr>
        <p:txBody>
          <a:bodyPr wrap="square" rtlCol="0">
            <a:spAutoFit/>
          </a:bodyPr>
          <a:lstStyle/>
          <a:p>
            <a:pPr algn="ctr"/>
            <a:r>
              <a:rPr lang="en-US" sz="1500" dirty="0" smtClean="0">
                <a:solidFill>
                  <a:schemeClr val="bg1"/>
                </a:solidFill>
              </a:rPr>
              <a:t>Unit Passes Inspection</a:t>
            </a:r>
            <a:endParaRPr lang="en-US" sz="1500" dirty="0">
              <a:solidFill>
                <a:schemeClr val="bg1"/>
              </a:solidFill>
            </a:endParaRPr>
          </a:p>
        </p:txBody>
      </p:sp>
      <p:sp>
        <p:nvSpPr>
          <p:cNvPr id="40" name="TextBox 39"/>
          <p:cNvSpPr txBox="1"/>
          <p:nvPr/>
        </p:nvSpPr>
        <p:spPr>
          <a:xfrm>
            <a:off x="2529895" y="5678635"/>
            <a:ext cx="1114893" cy="784830"/>
          </a:xfrm>
          <a:prstGeom prst="rect">
            <a:avLst/>
          </a:prstGeom>
          <a:noFill/>
        </p:spPr>
        <p:txBody>
          <a:bodyPr wrap="square" rtlCol="0">
            <a:spAutoFit/>
          </a:bodyPr>
          <a:lstStyle/>
          <a:p>
            <a:pPr algn="ctr"/>
            <a:r>
              <a:rPr lang="en-US" sz="1500" dirty="0" smtClean="0">
                <a:solidFill>
                  <a:schemeClr val="bg1"/>
                </a:solidFill>
              </a:rPr>
              <a:t>Inspection to Intake Team</a:t>
            </a:r>
            <a:endParaRPr lang="en-US" sz="1500" dirty="0">
              <a:solidFill>
                <a:schemeClr val="bg1"/>
              </a:solidFill>
            </a:endParaRPr>
          </a:p>
        </p:txBody>
      </p:sp>
      <p:sp>
        <p:nvSpPr>
          <p:cNvPr id="42" name="TextBox 41"/>
          <p:cNvSpPr txBox="1"/>
          <p:nvPr/>
        </p:nvSpPr>
        <p:spPr>
          <a:xfrm>
            <a:off x="762000" y="2895600"/>
            <a:ext cx="1038497" cy="1092607"/>
          </a:xfrm>
          <a:prstGeom prst="rect">
            <a:avLst/>
          </a:prstGeom>
          <a:noFill/>
        </p:spPr>
        <p:txBody>
          <a:bodyPr wrap="square" rtlCol="0">
            <a:spAutoFit/>
          </a:bodyPr>
          <a:lstStyle/>
          <a:p>
            <a:pPr algn="ctr"/>
            <a:r>
              <a:rPr lang="en-US" sz="1300" dirty="0" smtClean="0">
                <a:solidFill>
                  <a:schemeClr val="bg1"/>
                </a:solidFill>
              </a:rPr>
              <a:t>HAP Paid to Landlord/</a:t>
            </a:r>
          </a:p>
          <a:p>
            <a:pPr algn="ctr"/>
            <a:r>
              <a:rPr lang="en-US" sz="1300" dirty="0" smtClean="0">
                <a:solidFill>
                  <a:schemeClr val="bg1"/>
                </a:solidFill>
              </a:rPr>
              <a:t>File to HCV Team</a:t>
            </a:r>
            <a:endParaRPr lang="en-US" sz="1300" dirty="0">
              <a:solidFill>
                <a:schemeClr val="bg1"/>
              </a:solidFill>
            </a:endParaRPr>
          </a:p>
        </p:txBody>
      </p:sp>
      <p:sp>
        <p:nvSpPr>
          <p:cNvPr id="43" name="TextBox 42"/>
          <p:cNvSpPr txBox="1"/>
          <p:nvPr/>
        </p:nvSpPr>
        <p:spPr>
          <a:xfrm>
            <a:off x="228600" y="228600"/>
            <a:ext cx="1676399" cy="707886"/>
          </a:xfrm>
          <a:prstGeom prst="rect">
            <a:avLst/>
          </a:prstGeom>
          <a:noFill/>
        </p:spPr>
        <p:txBody>
          <a:bodyPr wrap="square" rtlCol="0">
            <a:spAutoFit/>
          </a:bodyPr>
          <a:lstStyle/>
          <a:p>
            <a:pPr algn="ctr"/>
            <a:r>
              <a:rPr lang="en-US" sz="2000" b="1" u="sng" dirty="0" smtClean="0">
                <a:solidFill>
                  <a:schemeClr val="tx1">
                    <a:lumMod val="65000"/>
                    <a:lumOff val="35000"/>
                  </a:schemeClr>
                </a:solidFill>
              </a:rPr>
              <a:t>HCV Lease- Up Process</a:t>
            </a:r>
            <a:endParaRPr lang="en-US" sz="2000" b="1" u="sng" dirty="0">
              <a:solidFill>
                <a:schemeClr val="tx1">
                  <a:lumMod val="65000"/>
                  <a:lumOff val="35000"/>
                </a:schemeClr>
              </a:solidFill>
            </a:endParaRPr>
          </a:p>
        </p:txBody>
      </p:sp>
      <p:sp>
        <p:nvSpPr>
          <p:cNvPr id="44" name="TextBox 43"/>
          <p:cNvSpPr txBox="1"/>
          <p:nvPr/>
        </p:nvSpPr>
        <p:spPr>
          <a:xfrm>
            <a:off x="4114800" y="2971800"/>
            <a:ext cx="1047082" cy="369332"/>
          </a:xfrm>
          <a:prstGeom prst="rect">
            <a:avLst/>
          </a:prstGeom>
          <a:noFill/>
        </p:spPr>
        <p:txBody>
          <a:bodyPr wrap="none" rtlCol="0">
            <a:spAutoFit/>
          </a:bodyPr>
          <a:lstStyle/>
          <a:p>
            <a:r>
              <a:rPr lang="en-US" dirty="0" smtClean="0">
                <a:solidFill>
                  <a:schemeClr val="bg1">
                    <a:lumMod val="95000"/>
                  </a:schemeClr>
                </a:solidFill>
              </a:rPr>
              <a:t>Success!</a:t>
            </a:r>
            <a:endParaRPr lang="en-US" dirty="0">
              <a:solidFill>
                <a:schemeClr val="bg1">
                  <a:lumMod val="95000"/>
                </a:schemeClr>
              </a:solidFill>
            </a:endParaRPr>
          </a:p>
        </p:txBody>
      </p:sp>
      <p:sp>
        <p:nvSpPr>
          <p:cNvPr id="49" name="TextBox 48"/>
          <p:cNvSpPr txBox="1"/>
          <p:nvPr/>
        </p:nvSpPr>
        <p:spPr>
          <a:xfrm>
            <a:off x="76200" y="5334000"/>
            <a:ext cx="442750" cy="276999"/>
          </a:xfrm>
          <a:prstGeom prst="rect">
            <a:avLst/>
          </a:prstGeom>
          <a:noFill/>
        </p:spPr>
        <p:txBody>
          <a:bodyPr wrap="none" rtlCol="0">
            <a:spAutoFit/>
          </a:bodyPr>
          <a:lstStyle/>
          <a:p>
            <a:r>
              <a:rPr lang="en-US" sz="1200" u="sng" dirty="0" smtClean="0">
                <a:solidFill>
                  <a:schemeClr val="tx1">
                    <a:lumMod val="65000"/>
                    <a:lumOff val="35000"/>
                  </a:schemeClr>
                </a:solidFill>
              </a:rPr>
              <a:t>KEY</a:t>
            </a:r>
            <a:endParaRPr lang="en-US" sz="1200" u="sng" dirty="0">
              <a:solidFill>
                <a:schemeClr val="tx1">
                  <a:lumMod val="65000"/>
                  <a:lumOff val="35000"/>
                </a:schemeClr>
              </a:solidFill>
            </a:endParaRPr>
          </a:p>
        </p:txBody>
      </p:sp>
      <p:sp>
        <p:nvSpPr>
          <p:cNvPr id="50" name="Rectangle 49"/>
          <p:cNvSpPr/>
          <p:nvPr/>
        </p:nvSpPr>
        <p:spPr>
          <a:xfrm>
            <a:off x="152400" y="5638800"/>
            <a:ext cx="228600" cy="228600"/>
          </a:xfrm>
          <a:prstGeom prst="rect">
            <a:avLst/>
          </a:prstGeom>
          <a:solidFill>
            <a:srgbClr val="E585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1" name="Flowchart: Connector 50"/>
          <p:cNvSpPr>
            <a:spLocks noChangeAspect="1"/>
          </p:cNvSpPr>
          <p:nvPr/>
        </p:nvSpPr>
        <p:spPr>
          <a:xfrm>
            <a:off x="152400" y="5943600"/>
            <a:ext cx="228600" cy="228600"/>
          </a:xfrm>
          <a:prstGeom prst="flowChartConnector">
            <a:avLst/>
          </a:prstGeom>
          <a:solidFill>
            <a:schemeClr val="accent2">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52" name="Flowchart: Connector 51"/>
          <p:cNvSpPr>
            <a:spLocks noChangeAspect="1"/>
          </p:cNvSpPr>
          <p:nvPr/>
        </p:nvSpPr>
        <p:spPr>
          <a:xfrm>
            <a:off x="152400" y="6248400"/>
            <a:ext cx="228600" cy="228600"/>
          </a:xfrm>
          <a:prstGeom prst="flowChartConnector">
            <a:avLst/>
          </a:prstGeom>
          <a:solidFill>
            <a:schemeClr val="accent2">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Isosceles Triangle 52"/>
          <p:cNvSpPr>
            <a:spLocks noChangeAspect="1"/>
          </p:cNvSpPr>
          <p:nvPr/>
        </p:nvSpPr>
        <p:spPr>
          <a:xfrm>
            <a:off x="152400" y="6553200"/>
            <a:ext cx="228600" cy="197069"/>
          </a:xfrm>
          <a:prstGeom prst="triangl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4" name="TextBox 53"/>
          <p:cNvSpPr txBox="1"/>
          <p:nvPr/>
        </p:nvSpPr>
        <p:spPr>
          <a:xfrm>
            <a:off x="457200" y="5638800"/>
            <a:ext cx="770275" cy="276999"/>
          </a:xfrm>
          <a:prstGeom prst="rect">
            <a:avLst/>
          </a:prstGeom>
          <a:noFill/>
        </p:spPr>
        <p:txBody>
          <a:bodyPr wrap="none" rtlCol="0">
            <a:spAutoFit/>
          </a:bodyPr>
          <a:lstStyle/>
          <a:p>
            <a:r>
              <a:rPr lang="en-US" sz="1200" dirty="0" smtClean="0">
                <a:solidFill>
                  <a:schemeClr val="tx1">
                    <a:lumMod val="65000"/>
                    <a:lumOff val="35000"/>
                  </a:schemeClr>
                </a:solidFill>
              </a:rPr>
              <a:t>= Tenant</a:t>
            </a:r>
            <a:endParaRPr lang="en-US" sz="1200" dirty="0">
              <a:solidFill>
                <a:schemeClr val="tx1">
                  <a:lumMod val="65000"/>
                  <a:lumOff val="35000"/>
                </a:schemeClr>
              </a:solidFill>
            </a:endParaRPr>
          </a:p>
        </p:txBody>
      </p:sp>
      <p:sp>
        <p:nvSpPr>
          <p:cNvPr id="55" name="TextBox 54"/>
          <p:cNvSpPr txBox="1"/>
          <p:nvPr/>
        </p:nvSpPr>
        <p:spPr>
          <a:xfrm>
            <a:off x="457200" y="5943600"/>
            <a:ext cx="1600631" cy="276999"/>
          </a:xfrm>
          <a:prstGeom prst="rect">
            <a:avLst/>
          </a:prstGeom>
          <a:noFill/>
        </p:spPr>
        <p:txBody>
          <a:bodyPr wrap="none" rtlCol="0">
            <a:spAutoFit/>
          </a:bodyPr>
          <a:lstStyle/>
          <a:p>
            <a:r>
              <a:rPr lang="en-US" sz="1200" dirty="0" smtClean="0">
                <a:solidFill>
                  <a:schemeClr val="tx1">
                    <a:lumMod val="65000"/>
                    <a:lumOff val="35000"/>
                  </a:schemeClr>
                </a:solidFill>
              </a:rPr>
              <a:t>= HACA/Intake Team</a:t>
            </a:r>
            <a:endParaRPr lang="en-US" sz="1200" dirty="0">
              <a:solidFill>
                <a:schemeClr val="tx1">
                  <a:lumMod val="65000"/>
                  <a:lumOff val="35000"/>
                </a:schemeClr>
              </a:solidFill>
            </a:endParaRPr>
          </a:p>
        </p:txBody>
      </p:sp>
      <p:sp>
        <p:nvSpPr>
          <p:cNvPr id="56" name="TextBox 55"/>
          <p:cNvSpPr txBox="1"/>
          <p:nvPr/>
        </p:nvSpPr>
        <p:spPr>
          <a:xfrm>
            <a:off x="457200" y="6248400"/>
            <a:ext cx="1877950" cy="276999"/>
          </a:xfrm>
          <a:prstGeom prst="rect">
            <a:avLst/>
          </a:prstGeom>
          <a:noFill/>
        </p:spPr>
        <p:txBody>
          <a:bodyPr wrap="none" rtlCol="0">
            <a:spAutoFit/>
          </a:bodyPr>
          <a:lstStyle/>
          <a:p>
            <a:r>
              <a:rPr lang="en-US" sz="1200" dirty="0" smtClean="0">
                <a:solidFill>
                  <a:schemeClr val="tx1">
                    <a:lumMod val="65000"/>
                    <a:lumOff val="35000"/>
                  </a:schemeClr>
                </a:solidFill>
              </a:rPr>
              <a:t>= HACA/Inspection Team</a:t>
            </a:r>
            <a:endParaRPr lang="en-US" sz="1200" dirty="0">
              <a:solidFill>
                <a:schemeClr val="tx1">
                  <a:lumMod val="65000"/>
                  <a:lumOff val="35000"/>
                </a:schemeClr>
              </a:solidFill>
            </a:endParaRPr>
          </a:p>
        </p:txBody>
      </p:sp>
      <p:sp>
        <p:nvSpPr>
          <p:cNvPr id="57" name="TextBox 56"/>
          <p:cNvSpPr txBox="1"/>
          <p:nvPr/>
        </p:nvSpPr>
        <p:spPr>
          <a:xfrm>
            <a:off x="457200" y="6581001"/>
            <a:ext cx="910827" cy="276999"/>
          </a:xfrm>
          <a:prstGeom prst="rect">
            <a:avLst/>
          </a:prstGeom>
          <a:noFill/>
        </p:spPr>
        <p:txBody>
          <a:bodyPr wrap="none" rtlCol="0">
            <a:spAutoFit/>
          </a:bodyPr>
          <a:lstStyle/>
          <a:p>
            <a:r>
              <a:rPr lang="en-US" sz="1200" dirty="0" smtClean="0">
                <a:solidFill>
                  <a:schemeClr val="tx1">
                    <a:lumMod val="65000"/>
                    <a:lumOff val="35000"/>
                  </a:schemeClr>
                </a:solidFill>
              </a:rPr>
              <a:t>= Landlord</a:t>
            </a:r>
            <a:endParaRPr lang="en-US" sz="1200" dirty="0">
              <a:solidFill>
                <a:schemeClr val="tx1">
                  <a:lumMod val="65000"/>
                  <a:lumOff val="35000"/>
                </a:schemeClr>
              </a:solidFill>
            </a:endParaRPr>
          </a:p>
        </p:txBody>
      </p:sp>
      <p:sp>
        <p:nvSpPr>
          <p:cNvPr id="58" name="Slide Number Placeholder 57"/>
          <p:cNvSpPr>
            <a:spLocks noGrp="1"/>
          </p:cNvSpPr>
          <p:nvPr>
            <p:ph type="sldNum" sz="quarter" idx="12"/>
          </p:nvPr>
        </p:nvSpPr>
        <p:spPr/>
        <p:txBody>
          <a:bodyPr/>
          <a:lstStyle/>
          <a:p>
            <a:fld id="{CE78F5FB-7099-40A1-B91A-914CBC218FA8}" type="slidenum">
              <a:rPr lang="en-US" smtClean="0"/>
              <a:pPr/>
              <a:t>32</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7851536"/>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8" descr="http://www.tamuk.edu/finance/images/question-comments-concerns-customer-service-500x500.jpg"/>
          <p:cNvPicPr>
            <a:picLocks noGrp="1" noChangeAspect="1" noChangeArrowheads="1"/>
          </p:cNvPicPr>
          <p:nvPr>
            <p:ph idx="1"/>
          </p:nvPr>
        </p:nvPicPr>
        <p:blipFill>
          <a:blip r:embed="rId2" cstate="print"/>
          <a:srcRect/>
          <a:stretch>
            <a:fillRect/>
          </a:stretch>
        </p:blipFill>
        <p:spPr bwMode="auto">
          <a:xfrm>
            <a:off x="2057400" y="762000"/>
            <a:ext cx="5212080" cy="5212080"/>
          </a:xfrm>
          <a:prstGeom prst="rect">
            <a:avLst/>
          </a:prstGeom>
          <a:noFill/>
        </p:spPr>
      </p:pic>
      <p:sp>
        <p:nvSpPr>
          <p:cNvPr id="3" name="Slide Number Placeholder 2"/>
          <p:cNvSpPr>
            <a:spLocks noGrp="1"/>
          </p:cNvSpPr>
          <p:nvPr>
            <p:ph type="sldNum" sz="quarter" idx="12"/>
          </p:nvPr>
        </p:nvSpPr>
        <p:spPr/>
        <p:txBody>
          <a:bodyPr/>
          <a:lstStyle/>
          <a:p>
            <a:fld id="{CE78F5FB-7099-40A1-B91A-914CBC218FA8}" type="slidenum">
              <a:rPr lang="en-US" smtClean="0"/>
              <a:pPr/>
              <a:t>33</a:t>
            </a:fld>
            <a:endParaRPr lang="en-US"/>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5389098" y="609600"/>
            <a:ext cx="3429000" cy="4594274"/>
          </a:xfrm>
        </p:spPr>
        <p:txBody>
          <a:bodyPr>
            <a:normAutofit fontScale="92500" lnSpcReduction="20000"/>
          </a:bodyPr>
          <a:lstStyle/>
          <a:p>
            <a:pPr algn="ctr"/>
            <a:endParaRPr lang="en-US" sz="2800" dirty="0" smtClean="0"/>
          </a:p>
          <a:p>
            <a:pPr algn="ctr"/>
            <a:r>
              <a:rPr lang="en-US" sz="2800" dirty="0" smtClean="0"/>
              <a:t>Final Tips</a:t>
            </a:r>
          </a:p>
          <a:p>
            <a:pPr algn="ctr"/>
            <a:endParaRPr lang="en-US" dirty="0" smtClean="0"/>
          </a:p>
          <a:p>
            <a:pPr algn="l">
              <a:buClr>
                <a:schemeClr val="tx1"/>
              </a:buClr>
              <a:buFont typeface="Wingdings" pitchFamily="2" charset="2"/>
              <a:buChar char="ü"/>
            </a:pPr>
            <a:r>
              <a:rPr lang="en-US" sz="2200" dirty="0" smtClean="0"/>
              <a:t>Start your housing search early.</a:t>
            </a:r>
          </a:p>
          <a:p>
            <a:pPr algn="l">
              <a:buClr>
                <a:schemeClr val="tx1"/>
              </a:buClr>
            </a:pPr>
            <a:endParaRPr lang="en-US" sz="2200" dirty="0" smtClean="0"/>
          </a:p>
          <a:p>
            <a:pPr algn="l">
              <a:buClr>
                <a:schemeClr val="tx1"/>
              </a:buClr>
              <a:buFont typeface="Wingdings" pitchFamily="2" charset="2"/>
              <a:buChar char="ü"/>
            </a:pPr>
            <a:r>
              <a:rPr lang="en-US" sz="2200" dirty="0" smtClean="0"/>
              <a:t>Request an extension on your voucher </a:t>
            </a:r>
            <a:r>
              <a:rPr lang="en-US" sz="2200" i="1" dirty="0" smtClean="0"/>
              <a:t>before</a:t>
            </a:r>
            <a:r>
              <a:rPr lang="en-US" sz="2200" dirty="0" smtClean="0"/>
              <a:t> it expires.</a:t>
            </a:r>
          </a:p>
          <a:p>
            <a:pPr algn="l">
              <a:buClr>
                <a:schemeClr val="tx1"/>
              </a:buClr>
              <a:buFont typeface="Wingdings" pitchFamily="2" charset="2"/>
              <a:buChar char="ü"/>
            </a:pPr>
            <a:endParaRPr lang="en-US" sz="2200" dirty="0" smtClean="0"/>
          </a:p>
          <a:p>
            <a:pPr algn="l">
              <a:buClr>
                <a:schemeClr val="tx1"/>
              </a:buClr>
              <a:buFont typeface="Wingdings" pitchFamily="2" charset="2"/>
              <a:buChar char="ü"/>
            </a:pPr>
            <a:r>
              <a:rPr lang="en-US" sz="2200" dirty="0" smtClean="0"/>
              <a:t>If your income or household composition changes, report it as soon as possible.</a:t>
            </a:r>
          </a:p>
          <a:p>
            <a:pPr algn="l">
              <a:buClr>
                <a:schemeClr val="tx1"/>
              </a:buClr>
              <a:buFont typeface="Wingdings" pitchFamily="2" charset="2"/>
              <a:buChar char="ü"/>
            </a:pPr>
            <a:endParaRPr lang="en-US" sz="2200" dirty="0" smtClean="0"/>
          </a:p>
          <a:p>
            <a:pPr algn="l">
              <a:buClr>
                <a:schemeClr val="tx1"/>
              </a:buClr>
              <a:buFont typeface="Wingdings" pitchFamily="2" charset="2"/>
              <a:buChar char="ü"/>
            </a:pPr>
            <a:r>
              <a:rPr lang="en-US" sz="2200" dirty="0" smtClean="0"/>
              <a:t>Take advantage of the opportunities available to you through HACA that extend beyond housing.</a:t>
            </a:r>
          </a:p>
          <a:p>
            <a:pPr algn="l">
              <a:buClr>
                <a:schemeClr val="tx1"/>
              </a:buClr>
              <a:buFont typeface="Wingdings" pitchFamily="2" charset="2"/>
              <a:buChar char="ü"/>
            </a:pPr>
            <a:endParaRPr lang="en-US" sz="2200" dirty="0" smtClean="0"/>
          </a:p>
          <a:p>
            <a:pPr algn="l">
              <a:buClr>
                <a:schemeClr val="bg1"/>
              </a:buClr>
            </a:pPr>
            <a:endParaRPr lang="en-US" dirty="0" smtClean="0"/>
          </a:p>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smtClean="0"/>
          </a:p>
          <a:p>
            <a:pPr algn="ctr"/>
            <a:endParaRPr lang="en-US" dirty="0"/>
          </a:p>
        </p:txBody>
      </p:sp>
      <p:pic>
        <p:nvPicPr>
          <p:cNvPr id="51206" name="Picture 6" descr="http://3.bp.blogspot.com/-4BPHp3YEa8c/VrVB-Eqj3HI/AAAAAAAAAWI/l845vghb7HM/s1600/opp%2Bstraight%2Bahead.png"/>
          <p:cNvPicPr>
            <a:picLocks noGrp="1" noChangeAspect="1" noChangeArrowheads="1"/>
          </p:cNvPicPr>
          <p:nvPr>
            <p:ph type="pic" idx="1"/>
          </p:nvPr>
        </p:nvPicPr>
        <p:blipFill>
          <a:blip r:embed="rId2" cstate="print"/>
          <a:stretch>
            <a:fillRect/>
          </a:stretch>
        </p:blipFill>
        <p:spPr bwMode="auto">
          <a:xfrm>
            <a:off x="457200" y="1600200"/>
            <a:ext cx="4450701" cy="3198942"/>
          </a:xfrm>
          <a:prstGeom prst="rect">
            <a:avLst/>
          </a:prstGeom>
          <a:noFill/>
        </p:spPr>
      </p:pic>
      <p:sp>
        <p:nvSpPr>
          <p:cNvPr id="9" name="TextBox 8"/>
          <p:cNvSpPr txBox="1"/>
          <p:nvPr/>
        </p:nvSpPr>
        <p:spPr>
          <a:xfrm>
            <a:off x="2438400" y="6172200"/>
            <a:ext cx="4307589" cy="461665"/>
          </a:xfrm>
          <a:prstGeom prst="rect">
            <a:avLst/>
          </a:prstGeom>
          <a:noFill/>
        </p:spPr>
        <p:txBody>
          <a:bodyPr wrap="none" rtlCol="0">
            <a:spAutoFit/>
          </a:bodyPr>
          <a:lstStyle/>
          <a:p>
            <a:r>
              <a:rPr lang="en-US" sz="2400" i="1" dirty="0" smtClean="0"/>
              <a:t>“Bringing Opportunity Home”</a:t>
            </a:r>
            <a:endParaRPr lang="en-US" sz="2400" i="1" dirty="0"/>
          </a:p>
        </p:txBody>
      </p:sp>
      <p:sp>
        <p:nvSpPr>
          <p:cNvPr id="5" name="Slide Number Placeholder 4"/>
          <p:cNvSpPr>
            <a:spLocks noGrp="1"/>
          </p:cNvSpPr>
          <p:nvPr>
            <p:ph type="sldNum" sz="quarter" idx="12"/>
          </p:nvPr>
        </p:nvSpPr>
        <p:spPr/>
        <p:txBody>
          <a:bodyPr/>
          <a:lstStyle/>
          <a:p>
            <a:fld id="{CE78F5FB-7099-40A1-B91A-914CBC218FA8}" type="slidenum">
              <a:rPr lang="en-US" smtClean="0"/>
              <a:pPr/>
              <a:t>34</a:t>
            </a:fld>
            <a:endParaRPr lang="en-US"/>
          </a:p>
        </p:txBody>
      </p:sp>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shadeToTitle="1">
        <a:pattFill prst="pct75">
          <a:fgClr>
            <a:schemeClr val="accent2">
              <a:lumMod val="50000"/>
            </a:schemeClr>
          </a:fgClr>
          <a:bgClr>
            <a:schemeClr val="bg1">
              <a:lumMod val="50000"/>
            </a:schemeClr>
          </a:bgClr>
        </a:pattFill>
        <a:effectLst/>
      </p:bgPr>
    </p:bg>
    <p:spTree>
      <p:nvGrpSpPr>
        <p:cNvPr id="1" name=""/>
        <p:cNvGrpSpPr/>
        <p:nvPr/>
      </p:nvGrpSpPr>
      <p:grpSpPr>
        <a:xfrm>
          <a:off x="0" y="0"/>
          <a:ext cx="0" cy="0"/>
          <a:chOff x="0" y="0"/>
          <a:chExt cx="0" cy="0"/>
        </a:xfrm>
      </p:grpSpPr>
      <p:sp>
        <p:nvSpPr>
          <p:cNvPr id="5" name="Rectangle 4"/>
          <p:cNvSpPr/>
          <p:nvPr/>
        </p:nvSpPr>
        <p:spPr>
          <a:xfrm>
            <a:off x="5029200" y="685800"/>
            <a:ext cx="3505200" cy="4832092"/>
          </a:xfrm>
          <a:prstGeom prst="rect">
            <a:avLst/>
          </a:prstGeom>
        </p:spPr>
        <p:txBody>
          <a:bodyPr wrap="square">
            <a:spAutoFit/>
          </a:bodyPr>
          <a:lstStyle/>
          <a:p>
            <a:pPr>
              <a:buClr>
                <a:schemeClr val="bg1"/>
              </a:buClr>
              <a:buFont typeface="Wingdings" pitchFamily="2" charset="2"/>
              <a:buChar char="Ø"/>
            </a:pPr>
            <a:r>
              <a:rPr lang="en-US" sz="2200" dirty="0" smtClean="0">
                <a:solidFill>
                  <a:schemeClr val="bg1"/>
                </a:solidFill>
              </a:rPr>
              <a:t> Overview of Housing Choice Voucher (HCV) Program</a:t>
            </a:r>
          </a:p>
          <a:p>
            <a:pPr>
              <a:buClr>
                <a:schemeClr val="bg1"/>
              </a:buClr>
              <a:buFont typeface="Wingdings" pitchFamily="2" charset="2"/>
              <a:buChar char="Ø"/>
            </a:pPr>
            <a:endParaRPr lang="en-US" sz="2200" dirty="0" smtClean="0">
              <a:solidFill>
                <a:schemeClr val="bg1"/>
              </a:solidFill>
            </a:endParaRPr>
          </a:p>
          <a:p>
            <a:pPr>
              <a:buClr>
                <a:schemeClr val="bg1"/>
              </a:buClr>
              <a:buFont typeface="Wingdings" pitchFamily="2" charset="2"/>
              <a:buChar char="Ø"/>
            </a:pPr>
            <a:r>
              <a:rPr lang="en-US" sz="2200" dirty="0" smtClean="0">
                <a:solidFill>
                  <a:schemeClr val="bg1"/>
                </a:solidFill>
              </a:rPr>
              <a:t>  Involved Parties’ Roles and Responsibilities </a:t>
            </a:r>
          </a:p>
          <a:p>
            <a:pPr>
              <a:buClr>
                <a:schemeClr val="bg1"/>
              </a:buClr>
              <a:buFont typeface="Wingdings" pitchFamily="2" charset="2"/>
              <a:buChar char="Ø"/>
            </a:pPr>
            <a:endParaRPr lang="en-US" sz="2200" dirty="0" smtClean="0">
              <a:solidFill>
                <a:schemeClr val="bg1"/>
              </a:solidFill>
            </a:endParaRPr>
          </a:p>
          <a:p>
            <a:pPr>
              <a:buClr>
                <a:schemeClr val="bg1"/>
              </a:buClr>
              <a:buFont typeface="Wingdings" pitchFamily="2" charset="2"/>
              <a:buChar char="Ø"/>
            </a:pPr>
            <a:r>
              <a:rPr lang="en-US" sz="2200" dirty="0" smtClean="0">
                <a:solidFill>
                  <a:schemeClr val="bg1"/>
                </a:solidFill>
              </a:rPr>
              <a:t>  Compliance with HCV Program</a:t>
            </a:r>
          </a:p>
          <a:p>
            <a:pPr>
              <a:buClr>
                <a:schemeClr val="bg1"/>
              </a:buClr>
              <a:buFont typeface="Wingdings" pitchFamily="2" charset="2"/>
              <a:buChar char="Ø"/>
            </a:pPr>
            <a:endParaRPr lang="en-US" sz="2200" dirty="0" smtClean="0">
              <a:solidFill>
                <a:schemeClr val="bg1"/>
              </a:solidFill>
            </a:endParaRPr>
          </a:p>
          <a:p>
            <a:pPr>
              <a:buClr>
                <a:schemeClr val="bg1"/>
              </a:buClr>
              <a:buFont typeface="Wingdings" pitchFamily="2" charset="2"/>
              <a:buChar char="Ø"/>
            </a:pPr>
            <a:r>
              <a:rPr lang="en-US" sz="2200" dirty="0" smtClean="0">
                <a:solidFill>
                  <a:schemeClr val="bg1"/>
                </a:solidFill>
              </a:rPr>
              <a:t>  Step by Step Process to Lease with HCV</a:t>
            </a:r>
          </a:p>
          <a:p>
            <a:pPr>
              <a:buClr>
                <a:schemeClr val="bg1"/>
              </a:buClr>
              <a:buFont typeface="Wingdings" pitchFamily="2" charset="2"/>
              <a:buChar char="Ø"/>
            </a:pPr>
            <a:endParaRPr lang="en-US" sz="2200" dirty="0" smtClean="0">
              <a:solidFill>
                <a:schemeClr val="bg1"/>
              </a:solidFill>
            </a:endParaRPr>
          </a:p>
          <a:p>
            <a:pPr>
              <a:buClr>
                <a:schemeClr val="bg1"/>
              </a:buClr>
              <a:buFont typeface="Wingdings" pitchFamily="2" charset="2"/>
              <a:buChar char="Ø"/>
            </a:pPr>
            <a:r>
              <a:rPr lang="en-US" sz="2200" dirty="0" smtClean="0">
                <a:solidFill>
                  <a:schemeClr val="bg1"/>
                </a:solidFill>
              </a:rPr>
              <a:t>  Questions</a:t>
            </a:r>
            <a:endParaRPr lang="en-US" sz="2200" dirty="0">
              <a:solidFill>
                <a:schemeClr val="bg1"/>
              </a:solidFill>
            </a:endParaRPr>
          </a:p>
        </p:txBody>
      </p:sp>
      <p:pic>
        <p:nvPicPr>
          <p:cNvPr id="6" name="Picture 4" descr="https://pbsnpnpa.files.wordpress.com/2016/05/agenda-sign.jpg"/>
          <p:cNvPicPr>
            <a:picLocks noChangeAspect="1" noChangeArrowheads="1"/>
          </p:cNvPicPr>
          <p:nvPr/>
        </p:nvPicPr>
        <p:blipFill>
          <a:blip r:embed="rId2" cstate="print"/>
          <a:stretch>
            <a:fillRect/>
          </a:stretch>
        </p:blipFill>
        <p:spPr bwMode="auto">
          <a:xfrm>
            <a:off x="304800" y="1905000"/>
            <a:ext cx="4191000" cy="2616200"/>
          </a:xfrm>
          <a:prstGeom prst="rect">
            <a:avLst/>
          </a:prstGeom>
          <a:noFill/>
          <a:ln>
            <a:noFill/>
          </a:ln>
        </p:spPr>
      </p:pic>
      <p:sp>
        <p:nvSpPr>
          <p:cNvPr id="4" name="Slide Number Placeholder 3"/>
          <p:cNvSpPr>
            <a:spLocks noGrp="1"/>
          </p:cNvSpPr>
          <p:nvPr>
            <p:ph type="sldNum" sz="quarter" idx="12"/>
          </p:nvPr>
        </p:nvSpPr>
        <p:spPr/>
        <p:txBody>
          <a:bodyPr/>
          <a:lstStyle/>
          <a:p>
            <a:fld id="{CE78F5FB-7099-40A1-B91A-914CBC218FA8}" type="slidenum">
              <a:rPr lang="en-US" smtClean="0"/>
              <a:pPr/>
              <a:t>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7921985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542924"/>
            <a:ext cx="6096000" cy="5857876"/>
          </a:xfrm>
        </p:spPr>
        <p:txBody>
          <a:bodyPr>
            <a:normAutofit/>
          </a:bodyPr>
          <a:lstStyle/>
          <a:p>
            <a:pPr marL="457200" indent="-457200" algn="l">
              <a:buFont typeface="Arial" panose="020B0604020202020204" pitchFamily="34" charset="0"/>
              <a:buChar char="•"/>
            </a:pPr>
            <a:endParaRPr lang="en-US" sz="2400" dirty="0" smtClean="0">
              <a:solidFill>
                <a:schemeClr val="bg1">
                  <a:lumMod val="95000"/>
                </a:schemeClr>
              </a:solidFill>
            </a:endParaRPr>
          </a:p>
          <a:p>
            <a:pPr marL="457200" indent="-457200" algn="l">
              <a:buClr>
                <a:schemeClr val="bg1"/>
              </a:buClr>
              <a:buFont typeface="Wingdings" panose="05000000000000000000" pitchFamily="2" charset="2"/>
              <a:buChar char="§"/>
            </a:pPr>
            <a:r>
              <a:rPr lang="en-US" sz="2400" dirty="0" smtClean="0">
                <a:solidFill>
                  <a:schemeClr val="bg1">
                    <a:lumMod val="95000"/>
                  </a:schemeClr>
                </a:solidFill>
              </a:rPr>
              <a:t>HCV Program was developed in 1974 by the Housing and Community Development Act.</a:t>
            </a:r>
          </a:p>
          <a:p>
            <a:pPr marL="457200" indent="-457200" algn="l">
              <a:buClr>
                <a:schemeClr val="bg1"/>
              </a:buClr>
              <a:buFont typeface="Wingdings" panose="05000000000000000000" pitchFamily="2" charset="2"/>
              <a:buChar char="§"/>
            </a:pPr>
            <a:endParaRPr lang="en-US" sz="2400" dirty="0">
              <a:solidFill>
                <a:schemeClr val="bg1">
                  <a:lumMod val="95000"/>
                </a:schemeClr>
              </a:solidFill>
            </a:endParaRPr>
          </a:p>
          <a:p>
            <a:pPr marL="457200" indent="-457200" algn="l">
              <a:buClr>
                <a:schemeClr val="bg1"/>
              </a:buClr>
              <a:buFont typeface="Wingdings" panose="05000000000000000000" pitchFamily="2" charset="2"/>
              <a:buChar char="§"/>
            </a:pPr>
            <a:r>
              <a:rPr lang="en-US" sz="2400" dirty="0" smtClean="0">
                <a:solidFill>
                  <a:schemeClr val="bg1">
                    <a:lumMod val="95000"/>
                  </a:schemeClr>
                </a:solidFill>
              </a:rPr>
              <a:t>Program is funded by the U.S. Department of Housing and Urban Development and administered by the Housing Authority of the City of Austin (HACA).</a:t>
            </a:r>
          </a:p>
          <a:p>
            <a:pPr marL="457200" indent="-457200" algn="l">
              <a:buClr>
                <a:schemeClr val="bg1"/>
              </a:buClr>
              <a:buFont typeface="Wingdings" panose="05000000000000000000" pitchFamily="2" charset="2"/>
              <a:buChar char="§"/>
            </a:pPr>
            <a:endParaRPr lang="en-US" sz="2400" dirty="0">
              <a:solidFill>
                <a:schemeClr val="bg1">
                  <a:lumMod val="95000"/>
                </a:schemeClr>
              </a:solidFill>
            </a:endParaRPr>
          </a:p>
          <a:p>
            <a:pPr marL="457200" indent="-457200" algn="l">
              <a:buClr>
                <a:schemeClr val="bg1"/>
              </a:buClr>
              <a:buFont typeface="Wingdings" panose="05000000000000000000" pitchFamily="2" charset="2"/>
              <a:buChar char="§"/>
            </a:pPr>
            <a:r>
              <a:rPr lang="en-US" sz="2400" dirty="0">
                <a:solidFill>
                  <a:schemeClr val="bg1">
                    <a:lumMod val="95000"/>
                  </a:schemeClr>
                </a:solidFill>
              </a:rPr>
              <a:t>Federally funded program that helps families more easily afford rent.</a:t>
            </a:r>
          </a:p>
          <a:p>
            <a:pPr marL="457200" indent="-457200" algn="l">
              <a:buFont typeface="Arial" panose="020B0604020202020204" pitchFamily="34" charset="0"/>
              <a:buChar char="•"/>
            </a:pPr>
            <a:endParaRPr lang="en-US" sz="2400" dirty="0">
              <a:solidFill>
                <a:schemeClr val="bg1">
                  <a:lumMod val="95000"/>
                </a:schemeClr>
              </a:solidFill>
            </a:endParaRPr>
          </a:p>
        </p:txBody>
      </p:sp>
      <p:pic>
        <p:nvPicPr>
          <p:cNvPr id="1026" name="Picture 2" descr="http://www.kingsporthousing.org/wp-content/themes/khra_v2/images/hcv_1.pn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6200" y="358296"/>
            <a:ext cx="2362200" cy="2571751"/>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extBox 1"/>
          <p:cNvSpPr txBox="1"/>
          <p:nvPr/>
        </p:nvSpPr>
        <p:spPr>
          <a:xfrm>
            <a:off x="304800" y="3581400"/>
            <a:ext cx="2133600" cy="2400657"/>
          </a:xfrm>
          <a:prstGeom prst="rect">
            <a:avLst/>
          </a:prstGeom>
          <a:noFill/>
        </p:spPr>
        <p:txBody>
          <a:bodyPr wrap="square" rtlCol="0">
            <a:spAutoFit/>
          </a:bodyPr>
          <a:lstStyle/>
          <a:p>
            <a:r>
              <a:rPr lang="en-US" sz="3000" dirty="0" smtClean="0"/>
              <a:t>Housing Choice Voucher (HCV) Program</a:t>
            </a:r>
            <a:endParaRPr lang="en-US" sz="30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639210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50000">
              <a:schemeClr val="accent2">
                <a:lumMod val="50000"/>
                <a:alpha val="95000"/>
              </a:schemeClr>
            </a:gs>
            <a:gs pos="100000">
              <a:schemeClr val="bg2">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685800"/>
            <a:ext cx="3429000" cy="5715000"/>
          </a:xfrm>
        </p:spPr>
        <p:txBody>
          <a:bodyPr>
            <a:normAutofit/>
          </a:bodyPr>
          <a:lstStyle/>
          <a:p>
            <a:endParaRPr lang="en-US" sz="2600" dirty="0" smtClean="0"/>
          </a:p>
          <a:p>
            <a:r>
              <a:rPr lang="en-US" sz="2600" dirty="0" smtClean="0"/>
              <a:t>Families choose a unit in the private rental market.</a:t>
            </a:r>
          </a:p>
          <a:p>
            <a:endParaRPr lang="en-US" sz="2600" dirty="0"/>
          </a:p>
          <a:p>
            <a:r>
              <a:rPr lang="en-US" sz="2600" dirty="0" smtClean="0"/>
              <a:t>Families pay between 30 – 40% of their income toward rent directly to the owner.</a:t>
            </a:r>
            <a:endParaRPr lang="en-US" sz="2600" dirty="0"/>
          </a:p>
        </p:txBody>
      </p:sp>
      <p:pic>
        <p:nvPicPr>
          <p:cNvPr id="2050" name="Picture 2" descr="http://www.iocomprocasa.com/wp-content/uploads/2011/08/affittare-casa-0385835.jpg"/>
          <p:cNvPicPr>
            <a:picLocks noGrp="1" noChangeAspect="1" noChangeArrowheads="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85800" y="914400"/>
            <a:ext cx="4206875" cy="420687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4" name="Slide Number Placeholder 3"/>
          <p:cNvSpPr>
            <a:spLocks noGrp="1"/>
          </p:cNvSpPr>
          <p:nvPr>
            <p:ph type="sldNum" sz="quarter" idx="12"/>
          </p:nvPr>
        </p:nvSpPr>
        <p:spPr/>
        <p:txBody>
          <a:bodyPr/>
          <a:lstStyle/>
          <a:p>
            <a:fld id="{CE78F5FB-7099-40A1-B91A-914CBC218FA8}" type="slidenum">
              <a:rPr lang="en-US" smtClean="0"/>
              <a:pPr/>
              <a:t>6</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2798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a:xfrm>
            <a:off x="352061" y="381000"/>
            <a:ext cx="8382000" cy="58807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http://www.hacanet.org/press/HACA-Seal.jp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657600" y="1752600"/>
            <a:ext cx="1676400" cy="1724597"/>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02" name="Picture 6" descr="https://image.freepik.com/free-icon/family-silhouette_318-49966.png"/>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914400" y="4114800"/>
            <a:ext cx="1788795" cy="178879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00" name="Picture 4" descr="http://www.hud.gov/includes/hud2009/images/hudseal_teal_1.gif"/>
          <p:cNvPicPr>
            <a:picLocks noChangeAspect="1" noChangeArrowheads="1"/>
          </p:cNvPicPr>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3941445" y="483326"/>
            <a:ext cx="1108710" cy="104013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4108" name="Picture 12" descr="https://2exx2k349vaq2vcsyi1kqbsc-wpengine.netdna-ssl.com/wp-content/uploads/2015/12/landlord-icon-slate-150x150.png"/>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477000" y="4133657"/>
            <a:ext cx="1659640" cy="16596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cxnSp>
        <p:nvCxnSpPr>
          <p:cNvPr id="19" name="Straight Arrow Connector 18"/>
          <p:cNvCxnSpPr/>
          <p:nvPr/>
        </p:nvCxnSpPr>
        <p:spPr>
          <a:xfrm>
            <a:off x="5448300" y="2747554"/>
            <a:ext cx="1485900" cy="1367246"/>
          </a:xfrm>
          <a:prstGeom prst="straightConnector1">
            <a:avLst/>
          </a:prstGeom>
          <a:ln w="889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998345" y="2807575"/>
            <a:ext cx="1524000" cy="1347502"/>
          </a:xfrm>
          <a:prstGeom prst="straightConnector1">
            <a:avLst/>
          </a:prstGeom>
          <a:ln w="889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76550" y="5181600"/>
            <a:ext cx="3524250" cy="0"/>
          </a:xfrm>
          <a:prstGeom prst="straightConnector1">
            <a:avLst/>
          </a:prstGeom>
          <a:ln w="889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100" idx="2"/>
          </p:cNvCxnSpPr>
          <p:nvPr/>
        </p:nvCxnSpPr>
        <p:spPr>
          <a:xfrm>
            <a:off x="4495800" y="1523456"/>
            <a:ext cx="0" cy="229144"/>
          </a:xfrm>
          <a:prstGeom prst="line">
            <a:avLst/>
          </a:prstGeom>
          <a:ln w="920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96291" y="3020871"/>
            <a:ext cx="1012970" cy="369332"/>
          </a:xfrm>
          <a:prstGeom prst="rect">
            <a:avLst/>
          </a:prstGeom>
          <a:noFill/>
        </p:spPr>
        <p:txBody>
          <a:bodyPr wrap="none" rtlCol="0">
            <a:spAutoFit/>
          </a:bodyPr>
          <a:lstStyle/>
          <a:p>
            <a:r>
              <a:rPr lang="en-US" i="1" dirty="0" smtClean="0">
                <a:solidFill>
                  <a:schemeClr val="bg1"/>
                </a:solidFill>
              </a:rPr>
              <a:t>Voucher</a:t>
            </a:r>
            <a:endParaRPr lang="en-US" i="1" dirty="0">
              <a:solidFill>
                <a:schemeClr val="bg1"/>
              </a:solidFill>
            </a:endParaRPr>
          </a:p>
        </p:txBody>
      </p:sp>
      <p:sp>
        <p:nvSpPr>
          <p:cNvPr id="35" name="TextBox 34"/>
          <p:cNvSpPr txBox="1"/>
          <p:nvPr/>
        </p:nvSpPr>
        <p:spPr>
          <a:xfrm>
            <a:off x="6191250" y="3020871"/>
            <a:ext cx="1560684" cy="369332"/>
          </a:xfrm>
          <a:prstGeom prst="rect">
            <a:avLst/>
          </a:prstGeom>
          <a:noFill/>
        </p:spPr>
        <p:txBody>
          <a:bodyPr wrap="none" rtlCol="0">
            <a:spAutoFit/>
          </a:bodyPr>
          <a:lstStyle/>
          <a:p>
            <a:r>
              <a:rPr lang="en-US" i="1" dirty="0" smtClean="0">
                <a:solidFill>
                  <a:schemeClr val="bg1"/>
                </a:solidFill>
              </a:rPr>
              <a:t>HAP Contract</a:t>
            </a:r>
            <a:endParaRPr lang="en-US" i="1" dirty="0">
              <a:solidFill>
                <a:schemeClr val="bg1"/>
              </a:solidFill>
            </a:endParaRPr>
          </a:p>
        </p:txBody>
      </p:sp>
      <p:sp>
        <p:nvSpPr>
          <p:cNvPr id="36" name="TextBox 35"/>
          <p:cNvSpPr txBox="1"/>
          <p:nvPr/>
        </p:nvSpPr>
        <p:spPr>
          <a:xfrm>
            <a:off x="4253793" y="5334000"/>
            <a:ext cx="769763" cy="369332"/>
          </a:xfrm>
          <a:prstGeom prst="rect">
            <a:avLst/>
          </a:prstGeom>
          <a:noFill/>
        </p:spPr>
        <p:txBody>
          <a:bodyPr wrap="none" rtlCol="0">
            <a:spAutoFit/>
          </a:bodyPr>
          <a:lstStyle/>
          <a:p>
            <a:r>
              <a:rPr lang="en-US" i="1" dirty="0" smtClean="0">
                <a:solidFill>
                  <a:schemeClr val="bg1"/>
                </a:solidFill>
              </a:rPr>
              <a:t>Lease</a:t>
            </a:r>
            <a:endParaRPr lang="en-US" i="1" dirty="0">
              <a:solidFill>
                <a:schemeClr val="bg1"/>
              </a:solidFill>
            </a:endParaRPr>
          </a:p>
        </p:txBody>
      </p:sp>
      <p:sp>
        <p:nvSpPr>
          <p:cNvPr id="37" name="TextBox 36"/>
          <p:cNvSpPr txBox="1"/>
          <p:nvPr/>
        </p:nvSpPr>
        <p:spPr>
          <a:xfrm>
            <a:off x="1375024" y="5743082"/>
            <a:ext cx="867545" cy="369332"/>
          </a:xfrm>
          <a:prstGeom prst="rect">
            <a:avLst/>
          </a:prstGeom>
          <a:noFill/>
        </p:spPr>
        <p:txBody>
          <a:bodyPr wrap="none" rtlCol="0">
            <a:spAutoFit/>
          </a:bodyPr>
          <a:lstStyle/>
          <a:p>
            <a:r>
              <a:rPr lang="en-US" dirty="0" smtClean="0">
                <a:solidFill>
                  <a:schemeClr val="bg1"/>
                </a:solidFill>
              </a:rPr>
              <a:t>Family</a:t>
            </a:r>
            <a:endParaRPr lang="en-US" dirty="0">
              <a:solidFill>
                <a:schemeClr val="bg1"/>
              </a:solidFill>
            </a:endParaRPr>
          </a:p>
        </p:txBody>
      </p:sp>
      <p:sp>
        <p:nvSpPr>
          <p:cNvPr id="38" name="TextBox 37"/>
          <p:cNvSpPr txBox="1"/>
          <p:nvPr/>
        </p:nvSpPr>
        <p:spPr>
          <a:xfrm>
            <a:off x="6763241" y="5743082"/>
            <a:ext cx="1087157" cy="369332"/>
          </a:xfrm>
          <a:prstGeom prst="rect">
            <a:avLst/>
          </a:prstGeom>
          <a:noFill/>
        </p:spPr>
        <p:txBody>
          <a:bodyPr wrap="none" rtlCol="0">
            <a:spAutoFit/>
          </a:bodyPr>
          <a:lstStyle/>
          <a:p>
            <a:r>
              <a:rPr lang="en-US" dirty="0" smtClean="0">
                <a:solidFill>
                  <a:schemeClr val="bg1"/>
                </a:solidFill>
              </a:rPr>
              <a:t>Landlord</a:t>
            </a:r>
            <a:endParaRPr lang="en-US" dirty="0">
              <a:solidFill>
                <a:schemeClr val="bg1"/>
              </a:solidFill>
            </a:endParaRPr>
          </a:p>
        </p:txBody>
      </p:sp>
      <p:sp>
        <p:nvSpPr>
          <p:cNvPr id="39" name="TextBox 38"/>
          <p:cNvSpPr txBox="1"/>
          <p:nvPr/>
        </p:nvSpPr>
        <p:spPr>
          <a:xfrm>
            <a:off x="3057161" y="3388930"/>
            <a:ext cx="2971801" cy="1631216"/>
          </a:xfrm>
          <a:prstGeom prst="rect">
            <a:avLst/>
          </a:prstGeom>
          <a:noFill/>
        </p:spPr>
        <p:txBody>
          <a:bodyPr wrap="square" rtlCol="0">
            <a:spAutoFit/>
          </a:bodyPr>
          <a:lstStyle/>
          <a:p>
            <a:pPr algn="ctr"/>
            <a:r>
              <a:rPr lang="en-US" sz="2000" dirty="0" smtClean="0">
                <a:solidFill>
                  <a:schemeClr val="bg1"/>
                </a:solidFill>
              </a:rPr>
              <a:t>HCV Program is a 4-way partnership between HUD, HACA, the Landlord, and the Family.</a:t>
            </a:r>
            <a:endParaRPr lang="en-US" sz="2000" dirty="0">
              <a:solidFill>
                <a:schemeClr val="bg1"/>
              </a:solidFill>
            </a:endParaRPr>
          </a:p>
        </p:txBody>
      </p:sp>
      <p:sp>
        <p:nvSpPr>
          <p:cNvPr id="17" name="Slide Number Placeholder 16"/>
          <p:cNvSpPr>
            <a:spLocks noGrp="1"/>
          </p:cNvSpPr>
          <p:nvPr>
            <p:ph type="sldNum" sz="quarter" idx="12"/>
          </p:nvPr>
        </p:nvSpPr>
        <p:spPr/>
        <p:txBody>
          <a:bodyPr/>
          <a:lstStyle/>
          <a:p>
            <a:fld id="{CE78F5FB-7099-40A1-B91A-914CBC218FA8}" type="slidenum">
              <a:rPr lang="en-US" smtClean="0"/>
              <a:pPr/>
              <a:t>7</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45494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Interview and screen families for renter suitability.</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Maintain the property in compliance with Housing Quality Standards (HQS) and makes necessary repairs.</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Collect monthly rent portion, security deposits, and application fees.</a:t>
            </a:r>
          </a:p>
          <a:p>
            <a:pPr algn="l">
              <a:buClr>
                <a:schemeClr val="bg1"/>
              </a:buClr>
              <a:buFont typeface="Wingdings" pitchFamily="2" charset="2"/>
              <a:buChar char="ü"/>
            </a:pPr>
            <a:endParaRPr lang="en-US" dirty="0" smtClean="0"/>
          </a:p>
          <a:p>
            <a:pPr algn="l">
              <a:buClr>
                <a:schemeClr val="bg1"/>
              </a:buClr>
              <a:buFont typeface="Wingdings" pitchFamily="2" charset="2"/>
              <a:buChar char="ü"/>
            </a:pPr>
            <a:r>
              <a:rPr lang="en-US" dirty="0" smtClean="0"/>
              <a:t>Manage the property and enforce the lease.</a:t>
            </a:r>
          </a:p>
          <a:p>
            <a:pPr algn="l">
              <a:buClr>
                <a:schemeClr val="bg1"/>
              </a:buClr>
            </a:pPr>
            <a:endParaRPr lang="en-US" dirty="0" smtClean="0"/>
          </a:p>
        </p:txBody>
      </p:sp>
      <p:pic>
        <p:nvPicPr>
          <p:cNvPr id="7" name="Picture 12" descr="https://2exx2k349vaq2vcsyi1kqbsc-wpengine.netdna-ssl.com/wp-content/uploads/2015/12/landlord-icon-slate-150x150.pn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33400" y="304800"/>
            <a:ext cx="1659640" cy="16596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Landlord’s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3354442" y="533400"/>
            <a:ext cx="5114778" cy="5943600"/>
          </a:xfrm>
        </p:spPr>
        <p:txBody>
          <a:bodyPr>
            <a:normAutofit/>
          </a:bodyPr>
          <a:lstStyle/>
          <a:p>
            <a:pPr algn="l">
              <a:buClr>
                <a:schemeClr val="bg1"/>
              </a:buClr>
              <a:buFont typeface="Wingdings" pitchFamily="2" charset="2"/>
              <a:buChar char="ü"/>
            </a:pPr>
            <a:endParaRPr lang="en-US" dirty="0" smtClean="0"/>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Complies </a:t>
            </a:r>
            <a:r>
              <a:rPr lang="en-US" dirty="0"/>
              <a:t>with fair housing laws and equal opportunity requirements</a:t>
            </a:r>
            <a:r>
              <a:rPr lang="en-US" dirty="0" smtClean="0"/>
              <a:t>.</a:t>
            </a:r>
          </a:p>
          <a:p>
            <a:pPr algn="l">
              <a:buClr>
                <a:schemeClr val="bg1"/>
              </a:buClr>
            </a:pPr>
            <a:endParaRPr lang="en-US" dirty="0"/>
          </a:p>
          <a:p>
            <a:pPr algn="l">
              <a:buClr>
                <a:schemeClr val="bg1"/>
              </a:buClr>
              <a:buFont typeface="Wingdings" pitchFamily="2" charset="2"/>
              <a:buChar char="ü"/>
            </a:pPr>
            <a:r>
              <a:rPr lang="en-US" dirty="0" smtClean="0"/>
              <a:t>Notifies HACA if the tenant vacates the property or someone new is living in the unit.</a:t>
            </a:r>
          </a:p>
          <a:p>
            <a:pPr algn="l">
              <a:buClr>
                <a:schemeClr val="bg1"/>
              </a:buClr>
              <a:buFont typeface="Wingdings" pitchFamily="2" charset="2"/>
              <a:buChar char="ü"/>
            </a:pPr>
            <a:endParaRPr lang="en-US" dirty="0"/>
          </a:p>
          <a:p>
            <a:pPr algn="l">
              <a:buClr>
                <a:schemeClr val="bg1"/>
              </a:buClr>
              <a:buFont typeface="Wingdings" pitchFamily="2" charset="2"/>
              <a:buChar char="ü"/>
            </a:pPr>
            <a:r>
              <a:rPr lang="en-US" dirty="0" smtClean="0"/>
              <a:t>Complies with the Housing Assistance Payment (HAP) contract, tenancy addendum, and lease.</a:t>
            </a:r>
          </a:p>
        </p:txBody>
      </p:sp>
      <p:pic>
        <p:nvPicPr>
          <p:cNvPr id="7" name="Picture 12" descr="https://2exx2k349vaq2vcsyi1kqbsc-wpengine.netdna-ssl.com/wp-content/uploads/2015/12/landlord-icon-slate-150x150.png"/>
          <p:cNvPicPr>
            <a:picLocks noChangeAspect="1" noChangeArrowheads="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533400" y="304800"/>
            <a:ext cx="1659640" cy="165964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8" name="TextBox 7"/>
          <p:cNvSpPr txBox="1"/>
          <p:nvPr/>
        </p:nvSpPr>
        <p:spPr>
          <a:xfrm>
            <a:off x="228600" y="2362200"/>
            <a:ext cx="2209799" cy="1061829"/>
          </a:xfrm>
          <a:prstGeom prst="rect">
            <a:avLst/>
          </a:prstGeom>
          <a:noFill/>
        </p:spPr>
        <p:txBody>
          <a:bodyPr wrap="square" rtlCol="0">
            <a:spAutoFit/>
          </a:bodyPr>
          <a:lstStyle/>
          <a:p>
            <a:r>
              <a:rPr lang="en-US" sz="2100" b="1" dirty="0" smtClean="0">
                <a:solidFill>
                  <a:schemeClr val="accent2">
                    <a:lumMod val="50000"/>
                  </a:schemeClr>
                </a:solidFill>
              </a:rPr>
              <a:t>Landlord’s Role</a:t>
            </a:r>
          </a:p>
          <a:p>
            <a:r>
              <a:rPr lang="en-US" sz="2100" b="1" dirty="0" smtClean="0">
                <a:solidFill>
                  <a:schemeClr val="accent2">
                    <a:lumMod val="50000"/>
                  </a:schemeClr>
                </a:solidFill>
              </a:rPr>
              <a:t>&amp; Responsibilities</a:t>
            </a:r>
            <a:endParaRPr lang="en-US" sz="2100" b="1" dirty="0">
              <a:solidFill>
                <a:schemeClr val="accent2">
                  <a:lumMod val="50000"/>
                </a:schemeClr>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9134642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1292</TotalTime>
  <Words>1848</Words>
  <Application>Microsoft Macintosh PowerPoint</Application>
  <PresentationFormat>On-screen Show (4:3)</PresentationFormat>
  <Paragraphs>335</Paragraphs>
  <Slides>34</Slides>
  <Notes>1</Notes>
  <HiddenSlides>0</HiddenSlides>
  <MMClips>1</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Opulent</vt:lpstr>
      <vt:lpstr>Slide 1</vt:lpstr>
      <vt:lpstr>        Vision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HACA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dc:title>
  <dc:creator>elviral</dc:creator>
  <cp:lastModifiedBy>Office 2004 Test Drive User</cp:lastModifiedBy>
  <cp:revision>222</cp:revision>
  <dcterms:created xsi:type="dcterms:W3CDTF">2017-03-28T00:26:05Z</dcterms:created>
  <dcterms:modified xsi:type="dcterms:W3CDTF">2017-03-28T00:27:06Z</dcterms:modified>
</cp:coreProperties>
</file>